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5"/>
  </p:notesMasterIdLst>
  <p:sldIdLst>
    <p:sldId id="256" r:id="rId2"/>
    <p:sldId id="258" r:id="rId3"/>
    <p:sldId id="320" r:id="rId4"/>
    <p:sldId id="322" r:id="rId5"/>
    <p:sldId id="323" r:id="rId6"/>
    <p:sldId id="324" r:id="rId7"/>
    <p:sldId id="343" r:id="rId8"/>
    <p:sldId id="344" r:id="rId9"/>
    <p:sldId id="325" r:id="rId10"/>
    <p:sldId id="340" r:id="rId11"/>
    <p:sldId id="292" r:id="rId12"/>
    <p:sldId id="267" r:id="rId13"/>
    <p:sldId id="268" r:id="rId14"/>
    <p:sldId id="293" r:id="rId15"/>
    <p:sldId id="269" r:id="rId16"/>
    <p:sldId id="270" r:id="rId17"/>
    <p:sldId id="271" r:id="rId18"/>
    <p:sldId id="272" r:id="rId19"/>
    <p:sldId id="294" r:id="rId20"/>
    <p:sldId id="345" r:id="rId21"/>
    <p:sldId id="346" r:id="rId22"/>
    <p:sldId id="348" r:id="rId23"/>
    <p:sldId id="349" r:id="rId24"/>
    <p:sldId id="350" r:id="rId25"/>
    <p:sldId id="282" r:id="rId26"/>
    <p:sldId id="283" r:id="rId27"/>
    <p:sldId id="284" r:id="rId28"/>
    <p:sldId id="299" r:id="rId29"/>
    <p:sldId id="300" r:id="rId30"/>
    <p:sldId id="351" r:id="rId31"/>
    <p:sldId id="352" r:id="rId32"/>
    <p:sldId id="353" r:id="rId33"/>
    <p:sldId id="338" r:id="rId34"/>
  </p:sldIdLst>
  <p:sldSz cx="9144000" cy="6858000" type="screen4x3"/>
  <p:notesSz cx="6858000" cy="9144000"/>
  <p:defaultTextStyle>
    <a:defPPr>
      <a:defRPr lang="en-US"/>
    </a:defPPr>
    <a:lvl1pPr algn="r" rtl="1" eaLnBrk="0" fontAlgn="base" hangingPunct="0">
      <a:spcBef>
        <a:spcPct val="20000"/>
      </a:spcBef>
      <a:spcAft>
        <a:spcPct val="0"/>
      </a:spcAft>
      <a:buClr>
        <a:schemeClr val="folHlink"/>
      </a:buClr>
      <a:buSzPct val="75000"/>
      <a:buFont typeface="Monotype Sorts" pitchFamily="2" charset="2"/>
      <a:buChar char="n"/>
      <a:defRPr kumimoji="1" sz="3200" kern="1200">
        <a:solidFill>
          <a:srgbClr val="FFFF00"/>
        </a:solidFill>
        <a:effectLst>
          <a:outerShdw blurRad="38100" dist="38100" dir="2700000" algn="tl">
            <a:srgbClr val="000000">
              <a:alpha val="43137"/>
            </a:srgbClr>
          </a:outerShdw>
        </a:effectLst>
        <a:latin typeface="Tahoma" pitchFamily="34" charset="0"/>
        <a:ea typeface="+mn-ea"/>
        <a:cs typeface="Arial" charset="0"/>
      </a:defRPr>
    </a:lvl1pPr>
    <a:lvl2pPr marL="457200" algn="r" rtl="1" eaLnBrk="0" fontAlgn="base" hangingPunct="0">
      <a:spcBef>
        <a:spcPct val="20000"/>
      </a:spcBef>
      <a:spcAft>
        <a:spcPct val="0"/>
      </a:spcAft>
      <a:buClr>
        <a:schemeClr val="folHlink"/>
      </a:buClr>
      <a:buSzPct val="75000"/>
      <a:buFont typeface="Monotype Sorts" pitchFamily="2" charset="2"/>
      <a:buChar char="n"/>
      <a:defRPr kumimoji="1" sz="3200" kern="1200">
        <a:solidFill>
          <a:srgbClr val="FFFF00"/>
        </a:solidFill>
        <a:effectLst>
          <a:outerShdw blurRad="38100" dist="38100" dir="2700000" algn="tl">
            <a:srgbClr val="000000">
              <a:alpha val="43137"/>
            </a:srgbClr>
          </a:outerShdw>
        </a:effectLst>
        <a:latin typeface="Tahoma" pitchFamily="34" charset="0"/>
        <a:ea typeface="+mn-ea"/>
        <a:cs typeface="Arial" charset="0"/>
      </a:defRPr>
    </a:lvl2pPr>
    <a:lvl3pPr marL="914400" algn="r" rtl="1" eaLnBrk="0" fontAlgn="base" hangingPunct="0">
      <a:spcBef>
        <a:spcPct val="20000"/>
      </a:spcBef>
      <a:spcAft>
        <a:spcPct val="0"/>
      </a:spcAft>
      <a:buClr>
        <a:schemeClr val="folHlink"/>
      </a:buClr>
      <a:buSzPct val="75000"/>
      <a:buFont typeface="Monotype Sorts" pitchFamily="2" charset="2"/>
      <a:buChar char="n"/>
      <a:defRPr kumimoji="1" sz="3200" kern="1200">
        <a:solidFill>
          <a:srgbClr val="FFFF00"/>
        </a:solidFill>
        <a:effectLst>
          <a:outerShdw blurRad="38100" dist="38100" dir="2700000" algn="tl">
            <a:srgbClr val="000000">
              <a:alpha val="43137"/>
            </a:srgbClr>
          </a:outerShdw>
        </a:effectLst>
        <a:latin typeface="Tahoma" pitchFamily="34" charset="0"/>
        <a:ea typeface="+mn-ea"/>
        <a:cs typeface="Arial" charset="0"/>
      </a:defRPr>
    </a:lvl3pPr>
    <a:lvl4pPr marL="1371600" algn="r" rtl="1" eaLnBrk="0" fontAlgn="base" hangingPunct="0">
      <a:spcBef>
        <a:spcPct val="20000"/>
      </a:spcBef>
      <a:spcAft>
        <a:spcPct val="0"/>
      </a:spcAft>
      <a:buClr>
        <a:schemeClr val="folHlink"/>
      </a:buClr>
      <a:buSzPct val="75000"/>
      <a:buFont typeface="Monotype Sorts" pitchFamily="2" charset="2"/>
      <a:buChar char="n"/>
      <a:defRPr kumimoji="1" sz="3200" kern="1200">
        <a:solidFill>
          <a:srgbClr val="FFFF00"/>
        </a:solidFill>
        <a:effectLst>
          <a:outerShdw blurRad="38100" dist="38100" dir="2700000" algn="tl">
            <a:srgbClr val="000000">
              <a:alpha val="43137"/>
            </a:srgbClr>
          </a:outerShdw>
        </a:effectLst>
        <a:latin typeface="Tahoma" pitchFamily="34" charset="0"/>
        <a:ea typeface="+mn-ea"/>
        <a:cs typeface="Arial" charset="0"/>
      </a:defRPr>
    </a:lvl4pPr>
    <a:lvl5pPr marL="1828800" algn="r" rtl="1" eaLnBrk="0" fontAlgn="base" hangingPunct="0">
      <a:spcBef>
        <a:spcPct val="20000"/>
      </a:spcBef>
      <a:spcAft>
        <a:spcPct val="0"/>
      </a:spcAft>
      <a:buClr>
        <a:schemeClr val="folHlink"/>
      </a:buClr>
      <a:buSzPct val="75000"/>
      <a:buFont typeface="Monotype Sorts" pitchFamily="2" charset="2"/>
      <a:buChar char="n"/>
      <a:defRPr kumimoji="1" sz="3200" kern="1200">
        <a:solidFill>
          <a:srgbClr val="FFFF00"/>
        </a:solidFill>
        <a:effectLst>
          <a:outerShdw blurRad="38100" dist="38100" dir="2700000" algn="tl">
            <a:srgbClr val="000000">
              <a:alpha val="43137"/>
            </a:srgbClr>
          </a:outerShdw>
        </a:effectLst>
        <a:latin typeface="Tahoma" pitchFamily="34" charset="0"/>
        <a:ea typeface="+mn-ea"/>
        <a:cs typeface="Arial" charset="0"/>
      </a:defRPr>
    </a:lvl5pPr>
    <a:lvl6pPr marL="2286000" algn="l" defTabSz="914400" rtl="0" eaLnBrk="1" latinLnBrk="0" hangingPunct="1">
      <a:defRPr kumimoji="1" sz="3200" kern="1200">
        <a:solidFill>
          <a:srgbClr val="FFFF00"/>
        </a:solidFill>
        <a:effectLst>
          <a:outerShdw blurRad="38100" dist="38100" dir="2700000" algn="tl">
            <a:srgbClr val="000000">
              <a:alpha val="43137"/>
            </a:srgbClr>
          </a:outerShdw>
        </a:effectLst>
        <a:latin typeface="Tahoma" pitchFamily="34" charset="0"/>
        <a:ea typeface="+mn-ea"/>
        <a:cs typeface="Arial" charset="0"/>
      </a:defRPr>
    </a:lvl6pPr>
    <a:lvl7pPr marL="2743200" algn="l" defTabSz="914400" rtl="0" eaLnBrk="1" latinLnBrk="0" hangingPunct="1">
      <a:defRPr kumimoji="1" sz="3200" kern="1200">
        <a:solidFill>
          <a:srgbClr val="FFFF00"/>
        </a:solidFill>
        <a:effectLst>
          <a:outerShdw blurRad="38100" dist="38100" dir="2700000" algn="tl">
            <a:srgbClr val="000000">
              <a:alpha val="43137"/>
            </a:srgbClr>
          </a:outerShdw>
        </a:effectLst>
        <a:latin typeface="Tahoma" pitchFamily="34" charset="0"/>
        <a:ea typeface="+mn-ea"/>
        <a:cs typeface="Arial" charset="0"/>
      </a:defRPr>
    </a:lvl7pPr>
    <a:lvl8pPr marL="3200400" algn="l" defTabSz="914400" rtl="0" eaLnBrk="1" latinLnBrk="0" hangingPunct="1">
      <a:defRPr kumimoji="1" sz="3200" kern="1200">
        <a:solidFill>
          <a:srgbClr val="FFFF00"/>
        </a:solidFill>
        <a:effectLst>
          <a:outerShdw blurRad="38100" dist="38100" dir="2700000" algn="tl">
            <a:srgbClr val="000000">
              <a:alpha val="43137"/>
            </a:srgbClr>
          </a:outerShdw>
        </a:effectLst>
        <a:latin typeface="Tahoma" pitchFamily="34" charset="0"/>
        <a:ea typeface="+mn-ea"/>
        <a:cs typeface="Arial" charset="0"/>
      </a:defRPr>
    </a:lvl8pPr>
    <a:lvl9pPr marL="3657600" algn="l" defTabSz="914400" rtl="0" eaLnBrk="1" latinLnBrk="0" hangingPunct="1">
      <a:defRPr kumimoji="1" sz="3200" kern="1200">
        <a:solidFill>
          <a:srgbClr val="FFFF00"/>
        </a:solidFill>
        <a:effectLst>
          <a:outerShdw blurRad="38100" dist="38100" dir="2700000" algn="tl">
            <a:srgbClr val="000000">
              <a:alpha val="43137"/>
            </a:srgbClr>
          </a:outerShdw>
        </a:effectLst>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FF"/>
    <a:srgbClr val="FF3300"/>
    <a:srgbClr val="FF9933"/>
    <a:srgbClr val="FF0066"/>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146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0" d="100"/>
          <a:sy n="40" d="100"/>
        </p:scale>
        <p:origin x="-1488"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ClrTx/>
              <a:buSzTx/>
              <a:buFontTx/>
              <a:buNone/>
              <a:defRPr kumimoji="0" sz="1200">
                <a:solidFill>
                  <a:schemeClr val="tx1"/>
                </a:solidFill>
                <a:effectLst/>
                <a:latin typeface="Times New Roman" pitchFamily="18" charset="0"/>
                <a:cs typeface="Arial" pitchFamily="34" charset="0"/>
              </a:defRPr>
            </a:lvl1pPr>
          </a:lstStyle>
          <a:p>
            <a:pPr>
              <a:defRPr/>
            </a:pPr>
            <a:endParaRPr lang="en-US" altLang="en-US"/>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kumimoji="0" sz="1200">
                <a:solidFill>
                  <a:schemeClr val="tx1"/>
                </a:solidFill>
                <a:effectLst/>
                <a:latin typeface="Times New Roman" pitchFamily="18" charset="0"/>
                <a:cs typeface="Arial" pitchFamily="34" charset="0"/>
              </a:defRPr>
            </a:lvl1pPr>
          </a:lstStyle>
          <a:p>
            <a:pPr>
              <a:defRPr/>
            </a:pPr>
            <a:endParaRPr lang="en-US" altLang="en-US"/>
          </a:p>
        </p:txBody>
      </p:sp>
      <p:sp>
        <p:nvSpPr>
          <p:cNvPr id="61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ar-SA" noProof="0" smtClean="0"/>
              <a:t>Click to edit Master text styles</a:t>
            </a:r>
          </a:p>
          <a:p>
            <a:pPr lvl="1"/>
            <a:r>
              <a:rPr lang="en-US" altLang="ar-SA" noProof="0" smtClean="0"/>
              <a:t>Second level</a:t>
            </a:r>
          </a:p>
          <a:p>
            <a:pPr lvl="2"/>
            <a:r>
              <a:rPr lang="en-US" altLang="ar-SA" noProof="0" smtClean="0"/>
              <a:t>Third level</a:t>
            </a:r>
          </a:p>
          <a:p>
            <a:pPr lvl="3"/>
            <a:r>
              <a:rPr lang="en-US" altLang="ar-SA" noProof="0" smtClean="0"/>
              <a:t>Fourth level</a:t>
            </a:r>
          </a:p>
          <a:p>
            <a:pPr lvl="4"/>
            <a:r>
              <a:rPr lang="en-US" altLang="ar-SA" noProof="0" smtClean="0"/>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ClrTx/>
              <a:buSzTx/>
              <a:buFontTx/>
              <a:buNone/>
              <a:defRPr kumimoji="0" sz="1200">
                <a:solidFill>
                  <a:schemeClr val="tx1"/>
                </a:solidFill>
                <a:effectLst/>
                <a:latin typeface="Times New Roman" pitchFamily="18" charset="0"/>
                <a:cs typeface="Arial" pitchFamily="34" charset="0"/>
              </a:defRPr>
            </a:lvl1pPr>
          </a:lstStyle>
          <a:p>
            <a:pPr>
              <a:defRPr/>
            </a:pPr>
            <a:endParaRPr lang="en-US" altLang="en-US"/>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kumimoji="0" sz="1200">
                <a:solidFill>
                  <a:schemeClr val="tx1"/>
                </a:solidFill>
                <a:effectLst/>
                <a:latin typeface="Times New Roman" pitchFamily="18" charset="0"/>
                <a:cs typeface="Times New Roman" pitchFamily="18" charset="0"/>
              </a:defRPr>
            </a:lvl1pPr>
          </a:lstStyle>
          <a:p>
            <a:pPr>
              <a:defRPr/>
            </a:pPr>
            <a:fld id="{391C754A-9690-40F4-9374-F54431CF1AE0}" type="slidenum">
              <a:rPr lang="ar-SA"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33D9256A-7E5E-4ED3-BAB4-40F01B847152}" type="slidenum">
              <a:rPr lang="ar-SA" smtClean="0"/>
              <a:pPr/>
              <a:t>10</a:t>
            </a:fld>
            <a:endParaRPr lang="en-US"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0" y="0"/>
            <a:ext cx="825500" cy="6858000"/>
          </a:xfrm>
          <a:prstGeom prst="rect">
            <a:avLst/>
          </a:prstGeom>
          <a:solidFill>
            <a:schemeClr val="tx2">
              <a:alpha val="50000"/>
            </a:schemeClr>
          </a:solidFill>
          <a:ln w="9525">
            <a:noFill/>
            <a:miter lim="800000"/>
            <a:headEnd/>
            <a:tailEnd/>
          </a:ln>
        </p:spPr>
        <p:txBody>
          <a:bodyPr wrap="none" anchor="ctr"/>
          <a:lstStyle/>
          <a:p>
            <a:pPr>
              <a:defRPr/>
            </a:pPr>
            <a:endParaRPr lang="fa-IR">
              <a:cs typeface="Arial" pitchFamily="34" charset="0"/>
            </a:endParaRPr>
          </a:p>
        </p:txBody>
      </p:sp>
      <p:sp>
        <p:nvSpPr>
          <p:cNvPr id="5" name="Rectangle 4"/>
          <p:cNvSpPr>
            <a:spLocks noChangeArrowheads="1"/>
          </p:cNvSpPr>
          <p:nvPr/>
        </p:nvSpPr>
        <p:spPr bwMode="ltGray">
          <a:xfrm>
            <a:off x="0" y="3543300"/>
            <a:ext cx="3343275" cy="122238"/>
          </a:xfrm>
          <a:prstGeom prst="rect">
            <a:avLst/>
          </a:prstGeom>
          <a:solidFill>
            <a:schemeClr val="bg2">
              <a:alpha val="50000"/>
            </a:schemeClr>
          </a:solidFill>
          <a:ln w="9525">
            <a:noFill/>
            <a:miter lim="800000"/>
            <a:headEnd/>
            <a:tailEnd/>
          </a:ln>
        </p:spPr>
        <p:txBody>
          <a:bodyPr wrap="none" anchor="ctr"/>
          <a:lstStyle/>
          <a:p>
            <a:pPr>
              <a:defRPr/>
            </a:pPr>
            <a:endParaRPr lang="fa-IR">
              <a:cs typeface="Arial" pitchFamily="34" charset="0"/>
            </a:endParaRPr>
          </a:p>
        </p:txBody>
      </p:sp>
      <p:sp>
        <p:nvSpPr>
          <p:cNvPr id="3075" name="Rectangle 3"/>
          <p:cNvSpPr>
            <a:spLocks noGrp="1" noChangeArrowheads="1"/>
          </p:cNvSpPr>
          <p:nvPr>
            <p:ph type="ctrTitle"/>
          </p:nvPr>
        </p:nvSpPr>
        <p:spPr>
          <a:xfrm>
            <a:off x="685800" y="2133600"/>
            <a:ext cx="7772400" cy="1143000"/>
          </a:xfrm>
        </p:spPr>
        <p:txBody>
          <a:bodyPr/>
          <a:lstStyle>
            <a:lvl1pPr>
              <a:defRPr/>
            </a:lvl1pPr>
          </a:lstStyle>
          <a:p>
            <a:r>
              <a:rPr lang="en-US" altLang="ar-SA"/>
              <a:t>Click to edit Master title style</a:t>
            </a:r>
          </a:p>
        </p:txBody>
      </p:sp>
      <p:sp>
        <p:nvSpPr>
          <p:cNvPr id="3076" name="Rectangle 4"/>
          <p:cNvSpPr>
            <a:spLocks noGrp="1" noChangeArrowheads="1"/>
          </p:cNvSpPr>
          <p:nvPr>
            <p:ph type="subTitle" idx="1"/>
          </p:nvPr>
        </p:nvSpPr>
        <p:spPr>
          <a:xfrm>
            <a:off x="1447800" y="3886200"/>
            <a:ext cx="6400800" cy="1752600"/>
          </a:xfrm>
        </p:spPr>
        <p:txBody>
          <a:bodyPr/>
          <a:lstStyle>
            <a:lvl1pPr marL="0" indent="0" algn="ctr">
              <a:buFont typeface="Monotype Sorts" pitchFamily="2" charset="2"/>
              <a:buNone/>
              <a:defRPr/>
            </a:lvl1pPr>
          </a:lstStyle>
          <a:p>
            <a:r>
              <a:rPr lang="en-US" altLang="ar-SA"/>
              <a:t>Click to edit Master subtitle style</a:t>
            </a:r>
          </a:p>
        </p:txBody>
      </p:sp>
      <p:sp>
        <p:nvSpPr>
          <p:cNvPr id="6" name="Rectangle 5"/>
          <p:cNvSpPr>
            <a:spLocks noGrp="1" noChangeArrowheads="1"/>
          </p:cNvSpPr>
          <p:nvPr>
            <p:ph type="dt" sz="half" idx="10"/>
          </p:nvPr>
        </p:nvSpPr>
        <p:spPr/>
        <p:txBody>
          <a:bodyPr/>
          <a:lstStyle>
            <a:lvl1pPr>
              <a:defRPr>
                <a:solidFill>
                  <a:srgbClr val="CCECFF"/>
                </a:solidFill>
              </a:defRPr>
            </a:lvl1pPr>
          </a:lstStyle>
          <a:p>
            <a:pPr>
              <a:defRPr/>
            </a:pPr>
            <a:endParaRPr lang="en-US" altLang="en-US"/>
          </a:p>
        </p:txBody>
      </p:sp>
      <p:sp>
        <p:nvSpPr>
          <p:cNvPr id="7" name="Rectangle 6"/>
          <p:cNvSpPr>
            <a:spLocks noGrp="1" noChangeArrowheads="1"/>
          </p:cNvSpPr>
          <p:nvPr>
            <p:ph type="ftr" sz="quarter" idx="11"/>
          </p:nvPr>
        </p:nvSpPr>
        <p:spPr/>
        <p:txBody>
          <a:bodyPr/>
          <a:lstStyle>
            <a:lvl1pPr>
              <a:defRPr>
                <a:solidFill>
                  <a:srgbClr val="CCECFF"/>
                </a:solidFill>
              </a:defRPr>
            </a:lvl1pPr>
          </a:lstStyle>
          <a:p>
            <a:pPr>
              <a:defRPr/>
            </a:pPr>
            <a:endParaRPr lang="en-US" altLang="en-US"/>
          </a:p>
        </p:txBody>
      </p:sp>
      <p:sp>
        <p:nvSpPr>
          <p:cNvPr id="8" name="Rectangle 7"/>
          <p:cNvSpPr>
            <a:spLocks noGrp="1" noChangeArrowheads="1"/>
          </p:cNvSpPr>
          <p:nvPr>
            <p:ph type="sldNum" sz="quarter" idx="12"/>
          </p:nvPr>
        </p:nvSpPr>
        <p:spPr/>
        <p:txBody>
          <a:bodyPr/>
          <a:lstStyle>
            <a:lvl1pPr>
              <a:defRPr>
                <a:solidFill>
                  <a:srgbClr val="CCECFF"/>
                </a:solidFill>
              </a:defRPr>
            </a:lvl1pPr>
          </a:lstStyle>
          <a:p>
            <a:pPr>
              <a:defRPr/>
            </a:pPr>
            <a:fld id="{5E62D5BF-2940-43CC-B499-A94941F7526B}" type="slidenum">
              <a:rPr lang="ar-SA" altLang="en-US"/>
              <a:pPr>
                <a:defRPr/>
              </a:pPr>
              <a:t>‹#›</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2500"/>
                            </p:stCondLst>
                            <p:childTnLst>
                              <p:par>
                                <p:cTn id="9" presetID="22" presetClass="entr" presetSubtype="2" fill="hold" grpId="0" nodeType="afterEffect">
                                  <p:stCondLst>
                                    <p:cond delay="300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CEB17E0-D697-4FFA-835A-1383647DBDC2}" type="slidenum">
              <a:rPr lang="ar-SA"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457200"/>
            <a:ext cx="2057400" cy="56388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228600" y="457200"/>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2C2E8F2-AE9B-47D7-91CC-A48BCBD2A03E}" type="slidenum">
              <a:rPr lang="ar-SA"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47469B3-F7BD-4F6A-9139-3B33EF025307}" type="slidenum">
              <a:rPr lang="ar-SA"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7E34F25-9125-445E-AEAB-0873307930E4}" type="slidenum">
              <a:rPr lang="ar-SA"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26AB736-54FE-45C0-B6CA-1792DB300F59}" type="slidenum">
              <a:rPr lang="ar-SA"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145C991B-2E02-48FF-A4A7-1509B002ED1D}" type="slidenum">
              <a:rPr lang="ar-SA"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043D6E3F-63A4-4A7E-8A26-A990F883B16B}" type="slidenum">
              <a:rPr lang="ar-SA"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2265639B-602F-4F94-A1AD-B41C8C497423}" type="slidenum">
              <a:rPr lang="ar-SA"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79BA24C-47AC-444D-A2C5-E758E8527441}" type="slidenum">
              <a:rPr lang="ar-SA"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BF523B5-2D2B-4E56-B76B-B44CB530818D}" type="slidenum">
              <a:rPr lang="ar-SA"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28600" y="457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ar-SA"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ar-SA" smtClean="0"/>
              <a:t>Click to edit Master text styles</a:t>
            </a:r>
          </a:p>
          <a:p>
            <a:pPr lvl="1"/>
            <a:r>
              <a:rPr lang="en-US" altLang="ar-SA" smtClean="0"/>
              <a:t>Second level</a:t>
            </a:r>
          </a:p>
          <a:p>
            <a:pPr lvl="2"/>
            <a:r>
              <a:rPr lang="en-US" altLang="ar-SA" smtClean="0"/>
              <a:t>Third level</a:t>
            </a:r>
          </a:p>
          <a:p>
            <a:pPr lvl="3"/>
            <a:r>
              <a:rPr lang="en-US" altLang="ar-SA" smtClean="0"/>
              <a:t>Fourth level</a:t>
            </a:r>
          </a:p>
          <a:p>
            <a:pPr lvl="4"/>
            <a:r>
              <a:rPr lang="en-US" altLang="ar-SA" smtClean="0"/>
              <a:t>Fifth level</a:t>
            </a:r>
          </a:p>
        </p:txBody>
      </p:sp>
      <p:sp>
        <p:nvSpPr>
          <p:cNvPr id="20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a:spcBef>
                <a:spcPct val="50000"/>
              </a:spcBef>
              <a:buClrTx/>
              <a:buSzTx/>
              <a:buFontTx/>
              <a:buNone/>
              <a:defRPr kumimoji="0" sz="1400">
                <a:solidFill>
                  <a:schemeClr val="tx1"/>
                </a:solidFill>
                <a:effectLst/>
                <a:latin typeface="Times New Roman" pitchFamily="18" charset="0"/>
                <a:cs typeface="Arial" pitchFamily="34" charset="0"/>
              </a:defRPr>
            </a:lvl1pPr>
          </a:lstStyle>
          <a:p>
            <a:pPr>
              <a:defRPr/>
            </a:pPr>
            <a:endParaRPr lang="en-US" altLang="en-US"/>
          </a:p>
        </p:txBody>
      </p:sp>
      <p:sp>
        <p:nvSpPr>
          <p:cNvPr id="20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a:spcBef>
                <a:spcPct val="50000"/>
              </a:spcBef>
              <a:buClrTx/>
              <a:buSzTx/>
              <a:buFontTx/>
              <a:buNone/>
              <a:defRPr kumimoji="0" sz="1400">
                <a:solidFill>
                  <a:schemeClr val="tx1"/>
                </a:solidFill>
                <a:effectLst/>
                <a:latin typeface="Times New Roman" pitchFamily="18" charset="0"/>
                <a:cs typeface="Arial" pitchFamily="34" charset="0"/>
              </a:defRPr>
            </a:lvl1pPr>
          </a:lstStyle>
          <a:p>
            <a:pPr>
              <a:defRPr/>
            </a:pPr>
            <a:endParaRPr lang="en-US" altLang="en-US"/>
          </a:p>
        </p:txBody>
      </p:sp>
      <p:sp>
        <p:nvSpPr>
          <p:cNvPr id="205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rtl="0">
              <a:spcBef>
                <a:spcPct val="50000"/>
              </a:spcBef>
              <a:buClrTx/>
              <a:buSzTx/>
              <a:buFontTx/>
              <a:buNone/>
              <a:defRPr kumimoji="0" sz="1400">
                <a:solidFill>
                  <a:schemeClr val="tx1"/>
                </a:solidFill>
                <a:effectLst/>
                <a:latin typeface="Times New Roman" pitchFamily="18" charset="0"/>
                <a:cs typeface="Times New Roman" pitchFamily="18" charset="0"/>
              </a:defRPr>
            </a:lvl1pPr>
          </a:lstStyle>
          <a:p>
            <a:pPr>
              <a:defRPr/>
            </a:pPr>
            <a:fld id="{E28F16C4-459E-40D4-BEE7-63CE884335F5}" type="slidenum">
              <a:rPr lang="ar-SA" altLang="en-US"/>
              <a:pPr>
                <a:defRPr/>
              </a:pPr>
              <a:t>‹#›</a:t>
            </a:fld>
            <a:endParaRPr lang="en-US" altLang="en-US"/>
          </a:p>
        </p:txBody>
      </p:sp>
      <p:sp>
        <p:nvSpPr>
          <p:cNvPr id="2055" name="Rectangle 7"/>
          <p:cNvSpPr>
            <a:spLocks noChangeArrowheads="1"/>
          </p:cNvSpPr>
          <p:nvPr/>
        </p:nvSpPr>
        <p:spPr bwMode="gray">
          <a:xfrm>
            <a:off x="0" y="1638300"/>
            <a:ext cx="3343275" cy="122238"/>
          </a:xfrm>
          <a:prstGeom prst="rect">
            <a:avLst/>
          </a:prstGeom>
          <a:solidFill>
            <a:schemeClr val="bg2">
              <a:alpha val="50000"/>
            </a:schemeClr>
          </a:solidFill>
          <a:ln w="9525">
            <a:noFill/>
            <a:miter lim="800000"/>
            <a:headEnd/>
            <a:tailEnd/>
          </a:ln>
        </p:spPr>
        <p:txBody>
          <a:bodyPr wrap="none" anchor="ctr"/>
          <a:lstStyle/>
          <a:p>
            <a:pPr>
              <a:defRPr/>
            </a:pPr>
            <a:endParaRPr lang="fa-IR">
              <a:cs typeface="Arial" pitchFamily="34" charset="0"/>
            </a:endParaRPr>
          </a:p>
        </p:txBody>
      </p:sp>
    </p:spTree>
  </p:cSld>
  <p:clrMap bg1="dk2" tx1="lt1" bg2="dk1" tx2="lt2" accent1="accent1" accent2="accent2" accent3="accent3" accent4="accent4" accent5="accent5" accent6="accent6" hlink="hlink" folHlink="folHlink"/>
  <p:sldLayoutIdLst>
    <p:sldLayoutId id="2147483740"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3000"/>
                                  </p:stCondLst>
                                  <p:childTnLst>
                                    <p:set>
                                      <p:cBhvr>
                                        <p:cTn id="6" dur="1" fill="hold">
                                          <p:stCondLst>
                                            <p:cond delay="0"/>
                                          </p:stCondLst>
                                        </p:cTn>
                                        <p:tgtEl>
                                          <p:spTgt spid="2055"/>
                                        </p:tgtEl>
                                        <p:attrNameLst>
                                          <p:attrName>style.visibility</p:attrName>
                                        </p:attrNameLst>
                                      </p:cBhvr>
                                      <p:to>
                                        <p:strVal val="visible"/>
                                      </p:to>
                                    </p:set>
                                    <p:animEffect transition="in" filter="wipe(right)">
                                      <p:cBhvr>
                                        <p:cTn id="7"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animBg="1"/>
    </p:bldLst>
  </p:timing>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5pPr>
      <a:lvl6pPr marL="4572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6pPr>
      <a:lvl7pPr marL="9144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7pPr>
      <a:lvl8pPr marL="13716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8pPr>
      <a:lvl9pPr marL="18288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a:defRPr/>
            </a:pPr>
            <a:r>
              <a:rPr lang="ar-SA" altLang="en-US" sz="6000" dirty="0" smtClean="0">
                <a:solidFill>
                  <a:srgbClr val="FF0000"/>
                </a:solidFill>
                <a:cs typeface="B Titr" pitchFamily="2" charset="-78"/>
              </a:rPr>
              <a:t>بسم الله الرحمن الرحيم</a:t>
            </a:r>
            <a:endParaRPr lang="en-US" altLang="en-US" dirty="0" smtClean="0">
              <a:solidFill>
                <a:srgbClr val="FF0000"/>
              </a:solidFill>
              <a:cs typeface="B Titr" pitchFamily="2" charset="-78"/>
            </a:endParaRPr>
          </a:p>
        </p:txBody>
      </p:sp>
      <p:sp>
        <p:nvSpPr>
          <p:cNvPr id="4099" name="Rectangle 3"/>
          <p:cNvSpPr>
            <a:spLocks noGrp="1" noChangeArrowheads="1"/>
          </p:cNvSpPr>
          <p:nvPr>
            <p:ph type="subTitle" idx="1"/>
          </p:nvPr>
        </p:nvSpPr>
        <p:spPr/>
        <p:txBody>
          <a:bodyPr/>
          <a:lstStyle/>
          <a:p>
            <a:pPr>
              <a:defRPr/>
            </a:pPr>
            <a:endParaRPr lang="en-US" alt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algn="r" rtl="1" eaLnBrk="1" hangingPunct="1"/>
            <a:r>
              <a:rPr lang="fa-IR" sz="3600" dirty="0" smtClean="0">
                <a:solidFill>
                  <a:srgbClr val="FF0000"/>
                </a:solidFill>
                <a:cs typeface="2  Baran" pitchFamily="2" charset="-78"/>
              </a:rPr>
              <a:t>اپی نفرین</a:t>
            </a:r>
            <a:endParaRPr lang="en-US" sz="3600" dirty="0" smtClean="0">
              <a:solidFill>
                <a:srgbClr val="FF0000"/>
              </a:solidFill>
              <a:cs typeface="2  Baran" pitchFamily="2" charset="-78"/>
            </a:endParaRPr>
          </a:p>
        </p:txBody>
      </p:sp>
      <p:sp>
        <p:nvSpPr>
          <p:cNvPr id="120835" name="Rectangle 3"/>
          <p:cNvSpPr>
            <a:spLocks noGrp="1" noChangeArrowheads="1"/>
          </p:cNvSpPr>
          <p:nvPr>
            <p:ph type="body" idx="1"/>
          </p:nvPr>
        </p:nvSpPr>
        <p:spPr/>
        <p:txBody>
          <a:bodyPr/>
          <a:lstStyle/>
          <a:p>
            <a:pPr algn="r" rtl="1" eaLnBrk="1" hangingPunct="1">
              <a:lnSpc>
                <a:spcPct val="90000"/>
              </a:lnSpc>
            </a:pPr>
            <a:r>
              <a:rPr lang="fa-IR" dirty="0" smtClean="0">
                <a:cs typeface="2  Baran" pitchFamily="2" charset="-78"/>
              </a:rPr>
              <a:t>جزو کاتکولامین های طبیعی است و قادر به تحریک گیرنده های آلفا و بتا آدرنژیک است. این دارو موجب افزایش مقاومت عروق محیطی و فشارخون سیستولیک و دیاستولیک، فعالیت الکتریکی میوکارد، جریان خون کرونر و مغز، قدرت انقباضی میوکارد، نیاز به مصرف اکسیژن و اتوماتیسیتی می گردد.</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20834"/>
                                        </p:tgtEl>
                                        <p:attrNameLst>
                                          <p:attrName>style.visibility</p:attrName>
                                        </p:attrNameLst>
                                      </p:cBhvr>
                                      <p:to>
                                        <p:strVal val="visible"/>
                                      </p:to>
                                    </p:set>
                                    <p:anim calcmode="lin" valueType="num">
                                      <p:cBhvr>
                                        <p:cTn id="7" dur="1000" fill="hold"/>
                                        <p:tgtEl>
                                          <p:spTgt spid="120834"/>
                                        </p:tgtEl>
                                        <p:attrNameLst>
                                          <p:attrName>ppt_x</p:attrName>
                                        </p:attrNameLst>
                                      </p:cBhvr>
                                      <p:tavLst>
                                        <p:tav tm="0">
                                          <p:val>
                                            <p:strVal val="#ppt_x-.2"/>
                                          </p:val>
                                        </p:tav>
                                        <p:tav tm="100000">
                                          <p:val>
                                            <p:strVal val="#ppt_x"/>
                                          </p:val>
                                        </p:tav>
                                      </p:tavLst>
                                    </p:anim>
                                    <p:anim calcmode="lin" valueType="num">
                                      <p:cBhvr>
                                        <p:cTn id="8" dur="1000" fill="hold"/>
                                        <p:tgtEl>
                                          <p:spTgt spid="12083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08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20835">
                                            <p:txEl>
                                              <p:pRg st="0" end="0"/>
                                            </p:txEl>
                                          </p:spTgt>
                                        </p:tgtEl>
                                        <p:attrNameLst>
                                          <p:attrName>style.visibility</p:attrName>
                                        </p:attrNameLst>
                                      </p:cBhvr>
                                      <p:to>
                                        <p:strVal val="visible"/>
                                      </p:to>
                                    </p:set>
                                    <p:animEffect transition="in" filter="fade">
                                      <p:cBhvr>
                                        <p:cTn id="14" dur="500"/>
                                        <p:tgtEl>
                                          <p:spTgt spid="120835">
                                            <p:txEl>
                                              <p:pRg st="0" end="0"/>
                                            </p:txEl>
                                          </p:spTgt>
                                        </p:tgtEl>
                                      </p:cBhvr>
                                    </p:animEffect>
                                    <p:anim calcmode="lin" valueType="num">
                                      <p:cBhvr>
                                        <p:cTn id="15" dur="500" fill="hold"/>
                                        <p:tgtEl>
                                          <p:spTgt spid="12083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20835">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p:bldP spid="12083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539750" y="333375"/>
            <a:ext cx="7772400" cy="452438"/>
          </a:xfrm>
        </p:spPr>
        <p:txBody>
          <a:bodyPr/>
          <a:lstStyle/>
          <a:p>
            <a:pPr>
              <a:defRPr/>
            </a:pPr>
            <a:r>
              <a:rPr lang="fa-IR" sz="3600" dirty="0" smtClean="0">
                <a:solidFill>
                  <a:srgbClr val="FF0000"/>
                </a:solidFill>
                <a:cs typeface="2  Baran" pitchFamily="2" charset="-78"/>
              </a:rPr>
              <a:t>مکانیسم اثر دارو:</a:t>
            </a:r>
            <a:endParaRPr lang="en-US" sz="3600" dirty="0" smtClean="0">
              <a:solidFill>
                <a:srgbClr val="FF0000"/>
              </a:solidFill>
              <a:cs typeface="2  Baran" pitchFamily="2" charset="-78"/>
            </a:endParaRPr>
          </a:p>
        </p:txBody>
      </p:sp>
      <p:sp>
        <p:nvSpPr>
          <p:cNvPr id="47107" name="Rectangle 3"/>
          <p:cNvSpPr>
            <a:spLocks noGrp="1" noChangeArrowheads="1"/>
          </p:cNvSpPr>
          <p:nvPr>
            <p:ph type="body" idx="1"/>
          </p:nvPr>
        </p:nvSpPr>
        <p:spPr>
          <a:xfrm>
            <a:off x="0" y="928688"/>
            <a:ext cx="9144000" cy="5929312"/>
          </a:xfrm>
        </p:spPr>
        <p:txBody>
          <a:bodyPr/>
          <a:lstStyle/>
          <a:p>
            <a:pPr algn="r" rtl="1" eaLnBrk="1" hangingPunct="1">
              <a:lnSpc>
                <a:spcPct val="90000"/>
              </a:lnSpc>
              <a:defRPr/>
            </a:pPr>
            <a:r>
              <a:rPr lang="fa-IR" dirty="0" smtClean="0">
                <a:solidFill>
                  <a:srgbClr val="FFFF00"/>
                </a:solidFill>
                <a:cs typeface="2  Baran" pitchFamily="2" charset="-78"/>
              </a:rPr>
              <a:t>تحریک گیرندهای </a:t>
            </a:r>
            <a:r>
              <a:rPr lang="el-GR" dirty="0" smtClean="0">
                <a:solidFill>
                  <a:srgbClr val="FFFF00"/>
                </a:solidFill>
                <a:cs typeface="2  Baran" pitchFamily="2" charset="-78"/>
              </a:rPr>
              <a:t>β</a:t>
            </a:r>
            <a:r>
              <a:rPr lang="fa-IR" dirty="0" smtClean="0">
                <a:solidFill>
                  <a:srgbClr val="FFFF00"/>
                </a:solidFill>
                <a:cs typeface="2  Baran" pitchFamily="2" charset="-78"/>
              </a:rPr>
              <a:t> در عروق کرونر ومغز :</a:t>
            </a:r>
            <a:r>
              <a:rPr lang="fa-IR" dirty="0" smtClean="0">
                <a:solidFill>
                  <a:srgbClr val="FF3300"/>
                </a:solidFill>
                <a:cs typeface="2  Baran" pitchFamily="2" charset="-78"/>
              </a:rPr>
              <a:t> </a:t>
            </a:r>
            <a:r>
              <a:rPr lang="fa-IR" dirty="0" smtClean="0">
                <a:solidFill>
                  <a:srgbClr val="FFFFFF"/>
                </a:solidFill>
                <a:cs typeface="2  Baran" pitchFamily="2" charset="-78"/>
              </a:rPr>
              <a:t>افزایش پرفیوﮊن عروق مغز وکرونر درجریان </a:t>
            </a:r>
            <a:r>
              <a:rPr lang="en-US" dirty="0" smtClean="0">
                <a:solidFill>
                  <a:srgbClr val="FFFFFF"/>
                </a:solidFill>
                <a:cs typeface="2  Baran" pitchFamily="2" charset="-78"/>
              </a:rPr>
              <a:t>CPR</a:t>
            </a:r>
            <a:endParaRPr lang="fa-IR" dirty="0" smtClean="0">
              <a:solidFill>
                <a:srgbClr val="FFFFFF"/>
              </a:solidFill>
              <a:cs typeface="2  Baran" pitchFamily="2" charset="-78"/>
            </a:endParaRPr>
          </a:p>
          <a:p>
            <a:pPr algn="r" rtl="1">
              <a:lnSpc>
                <a:spcPct val="90000"/>
              </a:lnSpc>
              <a:defRPr/>
            </a:pPr>
            <a:r>
              <a:rPr lang="fa-IR" dirty="0" smtClean="0">
                <a:solidFill>
                  <a:srgbClr val="FFFF00"/>
                </a:solidFill>
                <a:cs typeface="2  Baran" pitchFamily="2" charset="-78"/>
              </a:rPr>
              <a:t>افزايش فعاليت خودكاري قلب: </a:t>
            </a:r>
            <a:r>
              <a:rPr lang="fa-IR" dirty="0" smtClean="0">
                <a:solidFill>
                  <a:srgbClr val="FFFFFF"/>
                </a:solidFill>
                <a:cs typeface="2  Baran" pitchFamily="2" charset="-78"/>
              </a:rPr>
              <a:t>تحریک انقباضات خودبه خودی در جریان آسیستول یا برادی کاردی</a:t>
            </a:r>
          </a:p>
          <a:p>
            <a:pPr lvl="1" algn="r" rtl="1" eaLnBrk="1" hangingPunct="1">
              <a:lnSpc>
                <a:spcPct val="90000"/>
              </a:lnSpc>
              <a:defRPr/>
            </a:pPr>
            <a:r>
              <a:rPr lang="fa-IR" sz="3200" dirty="0" smtClean="0">
                <a:solidFill>
                  <a:srgbClr val="FFFF00"/>
                </a:solidFill>
                <a:cs typeface="2  Baran" pitchFamily="2" charset="-78"/>
              </a:rPr>
              <a:t>تبد یل </a:t>
            </a:r>
            <a:r>
              <a:rPr lang="en-US" sz="3200" dirty="0" err="1" smtClean="0">
                <a:solidFill>
                  <a:srgbClr val="FFFF00"/>
                </a:solidFill>
                <a:cs typeface="2  Baran" pitchFamily="2" charset="-78"/>
              </a:rPr>
              <a:t>FineVF</a:t>
            </a:r>
            <a:r>
              <a:rPr lang="fa-IR" sz="3200" dirty="0" smtClean="0">
                <a:solidFill>
                  <a:srgbClr val="FFFF00"/>
                </a:solidFill>
                <a:cs typeface="2  Baran" pitchFamily="2" charset="-78"/>
              </a:rPr>
              <a:t> ( که به شوک خوب پاسخ نمیدهد ) به </a:t>
            </a:r>
            <a:r>
              <a:rPr lang="en-US" sz="3200" dirty="0" err="1" smtClean="0">
                <a:solidFill>
                  <a:srgbClr val="FFFF00"/>
                </a:solidFill>
                <a:cs typeface="2  Baran" pitchFamily="2" charset="-78"/>
              </a:rPr>
              <a:t>CorseVF</a:t>
            </a:r>
            <a:r>
              <a:rPr lang="fa-IR" sz="3200" dirty="0" smtClean="0">
                <a:solidFill>
                  <a:srgbClr val="FFFF00"/>
                </a:solidFill>
                <a:cs typeface="2  Baran" pitchFamily="2" charset="-78"/>
              </a:rPr>
              <a:t> : </a:t>
            </a:r>
            <a:r>
              <a:rPr lang="fa-IR" sz="3200" dirty="0" smtClean="0">
                <a:solidFill>
                  <a:srgbClr val="FFFFFF"/>
                </a:solidFill>
                <a:cs typeface="2  Baran" pitchFamily="2" charset="-78"/>
              </a:rPr>
              <a:t>زمینه را برای پاسخ ریتم قلب به شوک فراهم می کند. مکانیسم آن احتمالا</a:t>
            </a:r>
            <a:r>
              <a:rPr lang="ar-SA" sz="3200" dirty="0" smtClean="0">
                <a:solidFill>
                  <a:srgbClr val="FFFFFF"/>
                </a:solidFill>
                <a:cs typeface="2  Baran" pitchFamily="2" charset="-78"/>
              </a:rPr>
              <a:t>ًٌ افزایش جریان خون</a:t>
            </a:r>
            <a:r>
              <a:rPr lang="fa-IR" sz="3200" dirty="0" smtClean="0">
                <a:solidFill>
                  <a:srgbClr val="FFFFFF"/>
                </a:solidFill>
                <a:cs typeface="2  Baran" pitchFamily="2" charset="-78"/>
              </a:rPr>
              <a:t> </a:t>
            </a:r>
            <a:r>
              <a:rPr lang="ar-SA" sz="3200" dirty="0" smtClean="0">
                <a:solidFill>
                  <a:srgbClr val="FFFFFF"/>
                </a:solidFill>
                <a:cs typeface="2  Baran" pitchFamily="2" charset="-78"/>
              </a:rPr>
              <a:t>کرونر است.</a:t>
            </a:r>
          </a:p>
          <a:p>
            <a:pPr algn="r" rtl="1" eaLnBrk="1" hangingPunct="1">
              <a:lnSpc>
                <a:spcPct val="90000"/>
              </a:lnSpc>
              <a:defRPr/>
            </a:pPr>
            <a:r>
              <a:rPr lang="ar-SA" dirty="0" smtClean="0">
                <a:solidFill>
                  <a:srgbClr val="FFFF00"/>
                </a:solidFill>
                <a:cs typeface="2  Baran" pitchFamily="2" charset="-78"/>
              </a:rPr>
              <a:t>اثر اینوتروپیک مثبت:</a:t>
            </a:r>
            <a:r>
              <a:rPr lang="ar-SA" dirty="0" smtClean="0">
                <a:solidFill>
                  <a:schemeClr val="folHlink"/>
                </a:solidFill>
                <a:cs typeface="2  Baran" pitchFamily="2" charset="-78"/>
              </a:rPr>
              <a:t> </a:t>
            </a:r>
            <a:r>
              <a:rPr lang="ar-SA" dirty="0" smtClean="0">
                <a:solidFill>
                  <a:srgbClr val="FFFFFF"/>
                </a:solidFill>
                <a:cs typeface="2  Baran" pitchFamily="2" charset="-78"/>
              </a:rPr>
              <a:t>باتحریک گیرند</a:t>
            </a:r>
            <a:r>
              <a:rPr lang="fa-IR" dirty="0" smtClean="0">
                <a:solidFill>
                  <a:srgbClr val="FFFFFF"/>
                </a:solidFill>
                <a:cs typeface="2  Baran" pitchFamily="2" charset="-78"/>
              </a:rPr>
              <a:t>ه </a:t>
            </a:r>
            <a:r>
              <a:rPr lang="ar-SA" dirty="0" smtClean="0">
                <a:solidFill>
                  <a:srgbClr val="FFFFFF"/>
                </a:solidFill>
                <a:cs typeface="2  Baran" pitchFamily="2" charset="-78"/>
              </a:rPr>
              <a:t>های </a:t>
            </a:r>
            <a:r>
              <a:rPr lang="el-GR" dirty="0" smtClean="0">
                <a:solidFill>
                  <a:srgbClr val="FFFFFF"/>
                </a:solidFill>
                <a:cs typeface="2  Baran" pitchFamily="2" charset="-78"/>
              </a:rPr>
              <a:t>β</a:t>
            </a:r>
            <a:r>
              <a:rPr lang="ar-SA" dirty="0" smtClean="0">
                <a:solidFill>
                  <a:srgbClr val="FFFFFF"/>
                </a:solidFill>
                <a:cs typeface="2  Baran" pitchFamily="2" charset="-78"/>
              </a:rPr>
              <a:t> قلب باعث افزایش قدرت انقباضی وایجاد انقباضات مکانیکی درجدارالکترومکانیکال قلب میشود.</a:t>
            </a:r>
          </a:p>
          <a:p>
            <a:pPr algn="r" rtl="1" eaLnBrk="1" hangingPunct="1">
              <a:lnSpc>
                <a:spcPct val="90000"/>
              </a:lnSpc>
              <a:defRPr/>
            </a:pPr>
            <a:r>
              <a:rPr lang="ar-SA" dirty="0" smtClean="0">
                <a:solidFill>
                  <a:srgbClr val="FFFF00"/>
                </a:solidFill>
                <a:cs typeface="2  Baran" pitchFamily="2" charset="-78"/>
              </a:rPr>
              <a:t>تحریک گیرندهای </a:t>
            </a:r>
            <a:r>
              <a:rPr lang="el-GR" dirty="0" smtClean="0">
                <a:solidFill>
                  <a:srgbClr val="FFFF00"/>
                </a:solidFill>
                <a:cs typeface="2  Baran" pitchFamily="2" charset="-78"/>
              </a:rPr>
              <a:t>α</a:t>
            </a:r>
            <a:r>
              <a:rPr lang="ar-SA" dirty="0" smtClean="0">
                <a:solidFill>
                  <a:srgbClr val="FFFF00"/>
                </a:solidFill>
                <a:cs typeface="2  Baran" pitchFamily="2" charset="-78"/>
              </a:rPr>
              <a:t> درعروق محیطی</a:t>
            </a:r>
            <a:r>
              <a:rPr lang="fa-IR" dirty="0" smtClean="0">
                <a:solidFill>
                  <a:srgbClr val="FFFF00"/>
                </a:solidFill>
                <a:cs typeface="2  Baran" pitchFamily="2" charset="-78"/>
              </a:rPr>
              <a:t> و</a:t>
            </a:r>
            <a:r>
              <a:rPr lang="ar-SA" dirty="0" smtClean="0">
                <a:solidFill>
                  <a:srgbClr val="FF0066"/>
                </a:solidFill>
                <a:cs typeface="2  Baran" pitchFamily="2" charset="-78"/>
              </a:rPr>
              <a:t> </a:t>
            </a:r>
            <a:r>
              <a:rPr lang="fa-IR" dirty="0" smtClean="0">
                <a:solidFill>
                  <a:srgbClr val="FFFF00"/>
                </a:solidFill>
                <a:cs typeface="2  Baran" pitchFamily="2" charset="-78"/>
              </a:rPr>
              <a:t>افزايش مقاومت عروق سيستميك</a:t>
            </a:r>
            <a:r>
              <a:rPr lang="ar-SA" dirty="0" smtClean="0">
                <a:solidFill>
                  <a:srgbClr val="FF0066"/>
                </a:solidFill>
                <a:cs typeface="2  Baran" pitchFamily="2" charset="-78"/>
              </a:rPr>
              <a:t> </a:t>
            </a:r>
            <a:r>
              <a:rPr lang="ar-SA" dirty="0" smtClean="0">
                <a:solidFill>
                  <a:srgbClr val="FFFFFF"/>
                </a:solidFill>
                <a:cs typeface="2  Baran" pitchFamily="2" charset="-78"/>
              </a:rPr>
              <a:t>افزایش </a:t>
            </a:r>
            <a:r>
              <a:rPr lang="fa-IR" dirty="0" smtClean="0">
                <a:solidFill>
                  <a:srgbClr val="FFFFFF"/>
                </a:solidFill>
                <a:cs typeface="2  Baran" pitchFamily="2" charset="-78"/>
              </a:rPr>
              <a:t>فشار خون سیستمیک</a:t>
            </a:r>
            <a:endParaRPr lang="en-US" dirty="0" smtClean="0">
              <a:solidFill>
                <a:srgbClr val="FFFFFF"/>
              </a:solidFill>
              <a:cs typeface="2  Baran" pitchFamily="2" charset="-78"/>
            </a:endParaRPr>
          </a:p>
          <a:p>
            <a:pPr algn="r" rtl="1">
              <a:lnSpc>
                <a:spcPct val="90000"/>
              </a:lnSpc>
              <a:defRPr/>
            </a:pPr>
            <a:endParaRPr lang="en-US" sz="2800" dirty="0" smtClean="0">
              <a:solidFill>
                <a:srgbClr val="FFFFFF"/>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defRPr/>
            </a:pPr>
            <a:r>
              <a:rPr lang="fa-IR" sz="4800" dirty="0" smtClean="0">
                <a:solidFill>
                  <a:srgbClr val="FF0000"/>
                </a:solidFill>
                <a:cs typeface="2  Baran" pitchFamily="2" charset="-78"/>
              </a:rPr>
              <a:t>انديكاسيون ها:</a:t>
            </a:r>
            <a:endParaRPr lang="en-US" sz="4800" dirty="0" smtClean="0">
              <a:solidFill>
                <a:srgbClr val="FF0000"/>
              </a:solidFill>
              <a:cs typeface="2  Baran" pitchFamily="2" charset="-78"/>
            </a:endParaRPr>
          </a:p>
        </p:txBody>
      </p:sp>
      <p:sp>
        <p:nvSpPr>
          <p:cNvPr id="17411" name="Rectangle 3"/>
          <p:cNvSpPr>
            <a:spLocks noGrp="1" noChangeArrowheads="1"/>
          </p:cNvSpPr>
          <p:nvPr>
            <p:ph type="body" idx="1"/>
          </p:nvPr>
        </p:nvSpPr>
        <p:spPr/>
        <p:txBody>
          <a:bodyPr/>
          <a:lstStyle/>
          <a:p>
            <a:pPr algn="r" rtl="1" eaLnBrk="1" hangingPunct="1">
              <a:defRPr/>
            </a:pPr>
            <a:r>
              <a:rPr lang="fa-IR" dirty="0" smtClean="0">
                <a:solidFill>
                  <a:srgbClr val="FFFF00"/>
                </a:solidFill>
                <a:cs typeface="2  Baran" pitchFamily="2" charset="-78"/>
              </a:rPr>
              <a:t>آسيستول</a:t>
            </a:r>
          </a:p>
          <a:p>
            <a:pPr algn="r" rtl="1" eaLnBrk="1" hangingPunct="1">
              <a:defRPr/>
            </a:pPr>
            <a:r>
              <a:rPr lang="fa-IR" dirty="0" smtClean="0">
                <a:solidFill>
                  <a:srgbClr val="FFFF00"/>
                </a:solidFill>
                <a:cs typeface="2  Baran" pitchFamily="2" charset="-78"/>
              </a:rPr>
              <a:t>فعاليت الكتريكي بدون نبض</a:t>
            </a:r>
          </a:p>
          <a:p>
            <a:pPr algn="r" rtl="1" eaLnBrk="1" hangingPunct="1">
              <a:defRPr/>
            </a:pPr>
            <a:r>
              <a:rPr lang="fa-IR" dirty="0" smtClean="0">
                <a:solidFill>
                  <a:srgbClr val="FFFF00"/>
                </a:solidFill>
                <a:cs typeface="2  Baran" pitchFamily="2" charset="-78"/>
              </a:rPr>
              <a:t>تاکیکاردی بدون نبض</a:t>
            </a:r>
          </a:p>
          <a:p>
            <a:pPr algn="r" rtl="1" eaLnBrk="1" hangingPunct="1">
              <a:defRPr/>
            </a:pPr>
            <a:r>
              <a:rPr lang="fa-IR" dirty="0" smtClean="0">
                <a:solidFill>
                  <a:srgbClr val="FFFF00"/>
                </a:solidFill>
                <a:cs typeface="2  Baran" pitchFamily="2" charset="-78"/>
              </a:rPr>
              <a:t>فيبريلاسيون بطني </a:t>
            </a:r>
          </a:p>
          <a:p>
            <a:pPr algn="r" rtl="1" eaLnBrk="1" hangingPunct="1">
              <a:defRPr/>
            </a:pPr>
            <a:r>
              <a:rPr lang="fa-IR" dirty="0" smtClean="0">
                <a:solidFill>
                  <a:srgbClr val="FFFF00"/>
                </a:solidFill>
                <a:cs typeface="2  Baran" pitchFamily="2" charset="-78"/>
              </a:rPr>
              <a:t>براديكاردي </a:t>
            </a:r>
            <a:r>
              <a:rPr lang="fa-IR" dirty="0" smtClean="0">
                <a:solidFill>
                  <a:srgbClr val="FF3300"/>
                </a:solidFill>
                <a:cs typeface="2  Baran" pitchFamily="2" charset="-78"/>
              </a:rPr>
              <a:t>علامت دار</a:t>
            </a:r>
          </a:p>
          <a:p>
            <a:pPr algn="r" rtl="1" eaLnBrk="1" hangingPunct="1">
              <a:defRPr/>
            </a:pPr>
            <a:r>
              <a:rPr lang="fa-IR" dirty="0" smtClean="0">
                <a:solidFill>
                  <a:srgbClr val="FFFF00"/>
                </a:solidFill>
                <a:cs typeface="2  Baran" pitchFamily="2" charset="-78"/>
              </a:rPr>
              <a:t>برونكواسپاسم </a:t>
            </a:r>
          </a:p>
          <a:p>
            <a:pPr algn="r" rtl="1" eaLnBrk="1" hangingPunct="1">
              <a:defRPr/>
            </a:pPr>
            <a:r>
              <a:rPr lang="fa-IR" dirty="0" smtClean="0">
                <a:solidFill>
                  <a:srgbClr val="FFFF00"/>
                </a:solidFill>
                <a:cs typeface="2  Baran" pitchFamily="2" charset="-78"/>
              </a:rPr>
              <a:t>حمله حاد آسمی</a:t>
            </a:r>
          </a:p>
          <a:p>
            <a:pPr algn="r" rtl="1" eaLnBrk="1" hangingPunct="1">
              <a:defRPr/>
            </a:pPr>
            <a:r>
              <a:rPr lang="fa-IR" dirty="0" smtClean="0">
                <a:solidFill>
                  <a:srgbClr val="FFFF00"/>
                </a:solidFill>
                <a:cs typeface="2  Baran" pitchFamily="2" charset="-78"/>
              </a:rPr>
              <a:t>احتقان مخاطی وواکنش های افزایش حساسیت</a:t>
            </a:r>
            <a:endParaRPr lang="en-US" dirty="0" smtClean="0">
              <a:solidFill>
                <a:srgbClr val="FFFF00"/>
              </a:solidFill>
              <a:cs typeface="2  Bara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blinds(horizontal)">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blinds(horizontal)">
                                      <p:cBhvr>
                                        <p:cTn id="12" dur="500"/>
                                        <p:tgtEl>
                                          <p:spTgt spid="17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blinds(horizontal)">
                                      <p:cBhvr>
                                        <p:cTn id="17" dur="500"/>
                                        <p:tgtEl>
                                          <p:spTgt spid="174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blinds(horizontal)">
                                      <p:cBhvr>
                                        <p:cTn id="22" dur="500"/>
                                        <p:tgtEl>
                                          <p:spTgt spid="174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animEffect transition="in" filter="blinds(horizontal)">
                                      <p:cBhvr>
                                        <p:cTn id="27" dur="500"/>
                                        <p:tgtEl>
                                          <p:spTgt spid="1741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7411">
                                            <p:txEl>
                                              <p:pRg st="5" end="5"/>
                                            </p:txEl>
                                          </p:spTgt>
                                        </p:tgtEl>
                                        <p:attrNameLst>
                                          <p:attrName>style.visibility</p:attrName>
                                        </p:attrNameLst>
                                      </p:cBhvr>
                                      <p:to>
                                        <p:strVal val="visible"/>
                                      </p:to>
                                    </p:set>
                                    <p:animEffect transition="in" filter="blinds(horizontal)">
                                      <p:cBhvr>
                                        <p:cTn id="32" dur="500"/>
                                        <p:tgtEl>
                                          <p:spTgt spid="1741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7411">
                                            <p:txEl>
                                              <p:pRg st="6" end="6"/>
                                            </p:txEl>
                                          </p:spTgt>
                                        </p:tgtEl>
                                        <p:attrNameLst>
                                          <p:attrName>style.visibility</p:attrName>
                                        </p:attrNameLst>
                                      </p:cBhvr>
                                      <p:to>
                                        <p:strVal val="visible"/>
                                      </p:to>
                                    </p:set>
                                    <p:animEffect transition="in" filter="blinds(horizontal)">
                                      <p:cBhvr>
                                        <p:cTn id="37" dur="500"/>
                                        <p:tgtEl>
                                          <p:spTgt spid="1741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411">
                                            <p:txEl>
                                              <p:pRg st="7" end="7"/>
                                            </p:txEl>
                                          </p:spTgt>
                                        </p:tgtEl>
                                        <p:attrNameLst>
                                          <p:attrName>style.visibility</p:attrName>
                                        </p:attrNameLst>
                                      </p:cBhvr>
                                      <p:to>
                                        <p:strVal val="visible"/>
                                      </p:to>
                                    </p:set>
                                    <p:animEffect transition="in" filter="blinds(horizontal)">
                                      <p:cBhvr>
                                        <p:cTn id="42" dur="500"/>
                                        <p:tgtEl>
                                          <p:spTgt spid="174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260350"/>
            <a:ext cx="7772400" cy="576263"/>
          </a:xfrm>
        </p:spPr>
        <p:txBody>
          <a:bodyPr/>
          <a:lstStyle/>
          <a:p>
            <a:pPr>
              <a:defRPr/>
            </a:pPr>
            <a:r>
              <a:rPr lang="fa-IR" sz="4000" b="1" dirty="0" smtClean="0">
                <a:solidFill>
                  <a:srgbClr val="FF0000"/>
                </a:solidFill>
                <a:cs typeface="2  Baran" pitchFamily="2" charset="-78"/>
              </a:rPr>
              <a:t>دوزاژ دارو:</a:t>
            </a:r>
            <a:endParaRPr lang="en-US" sz="4000" b="1" dirty="0" smtClean="0">
              <a:solidFill>
                <a:srgbClr val="FF0000"/>
              </a:solidFill>
              <a:cs typeface="2  Baran" pitchFamily="2" charset="-78"/>
            </a:endParaRPr>
          </a:p>
        </p:txBody>
      </p:sp>
      <p:sp>
        <p:nvSpPr>
          <p:cNvPr id="18435" name="Rectangle 3"/>
          <p:cNvSpPr>
            <a:spLocks noGrp="1" noChangeArrowheads="1"/>
          </p:cNvSpPr>
          <p:nvPr>
            <p:ph type="body" idx="1"/>
          </p:nvPr>
        </p:nvSpPr>
        <p:spPr>
          <a:xfrm>
            <a:off x="0" y="981075"/>
            <a:ext cx="9144000" cy="5876925"/>
          </a:xfrm>
        </p:spPr>
        <p:txBody>
          <a:bodyPr/>
          <a:lstStyle/>
          <a:p>
            <a:pPr algn="r" rtl="1" eaLnBrk="1" hangingPunct="1">
              <a:lnSpc>
                <a:spcPct val="90000"/>
              </a:lnSpc>
              <a:defRPr/>
            </a:pPr>
            <a:r>
              <a:rPr lang="fa-IR" sz="3600" dirty="0" smtClean="0">
                <a:solidFill>
                  <a:srgbClr val="FFFF00"/>
                </a:solidFill>
                <a:cs typeface="2  Baran" pitchFamily="2" charset="-78"/>
              </a:rPr>
              <a:t>در</a:t>
            </a:r>
            <a:r>
              <a:rPr lang="fa-IR" sz="3600" dirty="0" smtClean="0">
                <a:cs typeface="2  Baran" pitchFamily="2" charset="-78"/>
              </a:rPr>
              <a:t> </a:t>
            </a:r>
            <a:r>
              <a:rPr lang="fa-IR" sz="3600" dirty="0" smtClean="0">
                <a:solidFill>
                  <a:srgbClr val="FF3300"/>
                </a:solidFill>
                <a:cs typeface="2  Baran" pitchFamily="2" charset="-78"/>
              </a:rPr>
              <a:t>بالغین</a:t>
            </a:r>
            <a:r>
              <a:rPr lang="fa-IR" sz="3600" dirty="0" smtClean="0">
                <a:cs typeface="2  Baran" pitchFamily="2" charset="-78"/>
              </a:rPr>
              <a:t> </a:t>
            </a:r>
            <a:r>
              <a:rPr lang="en-US" sz="3600" dirty="0" smtClean="0">
                <a:solidFill>
                  <a:srgbClr val="FFFF00"/>
                </a:solidFill>
                <a:cs typeface="2  Baran" pitchFamily="2" charset="-78"/>
              </a:rPr>
              <a:t>1mg</a:t>
            </a:r>
            <a:r>
              <a:rPr lang="en-US" sz="3600" dirty="0" smtClean="0">
                <a:cs typeface="2  Baran" pitchFamily="2" charset="-78"/>
              </a:rPr>
              <a:t> </a:t>
            </a:r>
            <a:r>
              <a:rPr lang="fa-IR" sz="3600" dirty="0" smtClean="0">
                <a:solidFill>
                  <a:srgbClr val="FFFFFF"/>
                </a:solidFill>
                <a:cs typeface="2  Baran" pitchFamily="2" charset="-78"/>
              </a:rPr>
              <a:t>از محلول </a:t>
            </a:r>
            <a:r>
              <a:rPr lang="fa-IR" sz="3600" dirty="0" smtClean="0">
                <a:solidFill>
                  <a:srgbClr val="FF3300"/>
                </a:solidFill>
                <a:cs typeface="2  Baran" pitchFamily="2" charset="-78"/>
              </a:rPr>
              <a:t>1:10000</a:t>
            </a:r>
            <a:r>
              <a:rPr lang="fa-IR" sz="3600" dirty="0" smtClean="0">
                <a:solidFill>
                  <a:srgbClr val="FFFFFF"/>
                </a:solidFill>
                <a:cs typeface="2  Baran" pitchFamily="2" charset="-78"/>
              </a:rPr>
              <a:t> (رقيق شده)</a:t>
            </a:r>
            <a:r>
              <a:rPr lang="fa-IR" sz="3600" dirty="0" smtClean="0">
                <a:cs typeface="2  Baran" pitchFamily="2" charset="-78"/>
              </a:rPr>
              <a:t> وریدی  که هر 5-3دقیقه تا اصلاح ریتم قلبی و یا برگشت نبض وجریان خون مناسب قابل تکرار است. </a:t>
            </a:r>
            <a:r>
              <a:rPr lang="fa-IR" sz="2400" dirty="0" smtClean="0">
                <a:cs typeface="2  Baran" pitchFamily="2" charset="-78"/>
              </a:rPr>
              <a:t> </a:t>
            </a:r>
          </a:p>
          <a:p>
            <a:pPr algn="r" rtl="1">
              <a:lnSpc>
                <a:spcPct val="90000"/>
              </a:lnSpc>
              <a:defRPr/>
            </a:pPr>
            <a:r>
              <a:rPr lang="fa-IR" dirty="0" smtClean="0">
                <a:solidFill>
                  <a:srgbClr val="FFFF00"/>
                </a:solidFill>
                <a:cs typeface="2  Baran" pitchFamily="2" charset="-78"/>
              </a:rPr>
              <a:t>در </a:t>
            </a:r>
            <a:r>
              <a:rPr lang="fa-IR" dirty="0" smtClean="0">
                <a:solidFill>
                  <a:srgbClr val="FF3300"/>
                </a:solidFill>
                <a:cs typeface="2  Baran" pitchFamily="2" charset="-78"/>
              </a:rPr>
              <a:t>کودکان</a:t>
            </a:r>
            <a:r>
              <a:rPr lang="fa-IR" dirty="0" smtClean="0">
                <a:solidFill>
                  <a:srgbClr val="FFFF00"/>
                </a:solidFill>
                <a:cs typeface="2  Baran" pitchFamily="2" charset="-78"/>
              </a:rPr>
              <a:t>: </a:t>
            </a:r>
            <a:r>
              <a:rPr lang="en-US" dirty="0" smtClean="0">
                <a:solidFill>
                  <a:srgbClr val="FFFF00"/>
                </a:solidFill>
                <a:cs typeface="2  Baran" pitchFamily="2" charset="-78"/>
              </a:rPr>
              <a:t>0/01mg/kg</a:t>
            </a:r>
            <a:r>
              <a:rPr lang="fa-IR" dirty="0" smtClean="0">
                <a:solidFill>
                  <a:srgbClr val="FFFF00"/>
                </a:solidFill>
                <a:cs typeface="2  Baran" pitchFamily="2" charset="-78"/>
              </a:rPr>
              <a:t> از محلول </a:t>
            </a:r>
            <a:r>
              <a:rPr lang="fa-IR" dirty="0" smtClean="0">
                <a:solidFill>
                  <a:srgbClr val="FF3300"/>
                </a:solidFill>
                <a:cs typeface="2  Baran" pitchFamily="2" charset="-78"/>
              </a:rPr>
              <a:t>1:10000</a:t>
            </a:r>
            <a:r>
              <a:rPr lang="fa-IR" dirty="0" smtClean="0">
                <a:solidFill>
                  <a:srgbClr val="FFFF00"/>
                </a:solidFill>
                <a:cs typeface="2  Baran" pitchFamily="2" charset="-78"/>
              </a:rPr>
              <a:t> (رقيق شده) هر 5-3 دقيقه  تا سه نوبت تكرار شود</a:t>
            </a:r>
          </a:p>
          <a:p>
            <a:pPr algn="r" rtl="1">
              <a:lnSpc>
                <a:spcPct val="90000"/>
              </a:lnSpc>
              <a:defRPr/>
            </a:pPr>
            <a:r>
              <a:rPr lang="fa-IR" b="1" dirty="0" smtClean="0">
                <a:solidFill>
                  <a:srgbClr val="FFFF00"/>
                </a:solidFill>
                <a:cs typeface="2  Baran" pitchFamily="2" charset="-78"/>
              </a:rPr>
              <a:t>در</a:t>
            </a:r>
            <a:r>
              <a:rPr lang="fa-IR" b="1" dirty="0" smtClean="0">
                <a:solidFill>
                  <a:srgbClr val="FF0000"/>
                </a:solidFill>
                <a:cs typeface="2  Baran" pitchFamily="2" charset="-78"/>
              </a:rPr>
              <a:t>نوزادان</a:t>
            </a:r>
            <a:r>
              <a:rPr lang="fa-IR" b="1" dirty="0" smtClean="0">
                <a:solidFill>
                  <a:srgbClr val="FFFF00"/>
                </a:solidFill>
                <a:cs typeface="2  Baran" pitchFamily="2" charset="-78"/>
              </a:rPr>
              <a:t> پس ازانجام تهویه وماساژ قلبی ودرصورت ضربان </a:t>
            </a:r>
            <a:r>
              <a:rPr lang="fa-IR" b="1" dirty="0" smtClean="0">
                <a:solidFill>
                  <a:srgbClr val="FF3300"/>
                </a:solidFill>
                <a:cs typeface="2  Baran" pitchFamily="2" charset="-78"/>
              </a:rPr>
              <a:t>کمتر از 60 </a:t>
            </a:r>
          </a:p>
          <a:p>
            <a:pPr algn="r" rtl="1">
              <a:lnSpc>
                <a:spcPct val="90000"/>
              </a:lnSpc>
              <a:defRPr/>
            </a:pPr>
            <a:r>
              <a:rPr lang="fa-IR" b="1" dirty="0" smtClean="0">
                <a:solidFill>
                  <a:srgbClr val="FF3300"/>
                </a:solidFill>
                <a:cs typeface="2  Baran" pitchFamily="2" charset="-78"/>
              </a:rPr>
              <a:t>اپی نفرین </a:t>
            </a:r>
            <a:r>
              <a:rPr lang="fa-IR" b="1" dirty="0" smtClean="0">
                <a:solidFill>
                  <a:srgbClr val="FFFF00"/>
                </a:solidFill>
                <a:cs typeface="2  Baran" pitchFamily="2" charset="-78"/>
              </a:rPr>
              <a:t>تجویز میشود.</a:t>
            </a:r>
          </a:p>
          <a:p>
            <a:pPr algn="r" rtl="1">
              <a:lnSpc>
                <a:spcPct val="90000"/>
              </a:lnSpc>
              <a:defRPr/>
            </a:pPr>
            <a:r>
              <a:rPr lang="fa-IR" dirty="0" smtClean="0">
                <a:solidFill>
                  <a:srgbClr val="FFFF00"/>
                </a:solidFill>
                <a:cs typeface="2  Baran" pitchFamily="2" charset="-78"/>
              </a:rPr>
              <a:t>درصورت عدم پاسخ:</a:t>
            </a:r>
          </a:p>
          <a:p>
            <a:pPr algn="r" rtl="1">
              <a:lnSpc>
                <a:spcPct val="90000"/>
              </a:lnSpc>
              <a:defRPr/>
            </a:pPr>
            <a:r>
              <a:rPr lang="en-US" sz="2800" b="1" dirty="0" smtClean="0">
                <a:solidFill>
                  <a:srgbClr val="FF0000"/>
                </a:solidFill>
                <a:cs typeface="2  Baran" pitchFamily="2" charset="-78"/>
              </a:rPr>
              <a:t>0/1 mg/kg</a:t>
            </a:r>
            <a:r>
              <a:rPr lang="fa-IR" b="1" dirty="0" smtClean="0">
                <a:solidFill>
                  <a:srgbClr val="FF0000"/>
                </a:solidFill>
                <a:cs typeface="2  Baran" pitchFamily="2" charset="-78"/>
              </a:rPr>
              <a:t> </a:t>
            </a:r>
            <a:r>
              <a:rPr lang="fa-IR" sz="2800" b="1" dirty="0" smtClean="0">
                <a:solidFill>
                  <a:srgbClr val="FFFFFF"/>
                </a:solidFill>
                <a:cs typeface="2  Baran" pitchFamily="2" charset="-78"/>
              </a:rPr>
              <a:t>از محلول 1:1000  (رقيق نشده)</a:t>
            </a:r>
          </a:p>
          <a:p>
            <a:pPr algn="r" rtl="1">
              <a:lnSpc>
                <a:spcPct val="90000"/>
              </a:lnSpc>
              <a:defRPr/>
            </a:pPr>
            <a:endParaRPr lang="fa-IR" sz="2400" dirty="0" smtClean="0">
              <a:solidFill>
                <a:srgbClr val="FFFF00"/>
              </a:solidFill>
              <a:cs typeface="Arial" pitchFamily="34" charset="0"/>
            </a:endParaRPr>
          </a:p>
          <a:p>
            <a:pPr algn="r" rtl="1">
              <a:lnSpc>
                <a:spcPct val="90000"/>
              </a:lnSpc>
              <a:defRPr/>
            </a:pPr>
            <a:endParaRPr lang="en-US" sz="2400" dirty="0" smtClean="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linds(horizontal)">
                                      <p:cBhvr>
                                        <p:cTn id="7" dur="500"/>
                                        <p:tgtEl>
                                          <p:spTgt spid="18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blinds(horizontal)">
                                      <p:cBhvr>
                                        <p:cTn id="12" dur="500"/>
                                        <p:tgtEl>
                                          <p:spTgt spid="184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blinds(horizontal)">
                                      <p:cBhvr>
                                        <p:cTn id="17" dur="500"/>
                                        <p:tgtEl>
                                          <p:spTgt spid="18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blinds(horizontal)">
                                      <p:cBhvr>
                                        <p:cTn id="22" dur="500"/>
                                        <p:tgtEl>
                                          <p:spTgt spid="1843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Effect transition="in" filter="blinds(horizontal)">
                                      <p:cBhvr>
                                        <p:cTn id="27" dur="500"/>
                                        <p:tgtEl>
                                          <p:spTgt spid="1843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435">
                                            <p:txEl>
                                              <p:pRg st="5" end="5"/>
                                            </p:txEl>
                                          </p:spTgt>
                                        </p:tgtEl>
                                        <p:attrNameLst>
                                          <p:attrName>style.visibility</p:attrName>
                                        </p:attrNameLst>
                                      </p:cBhvr>
                                      <p:to>
                                        <p:strVal val="visible"/>
                                      </p:to>
                                    </p:set>
                                    <p:animEffect transition="in" filter="blinds(horizontal)">
                                      <p:cBhvr>
                                        <p:cTn id="32" dur="500"/>
                                        <p:tgtEl>
                                          <p:spTgt spid="184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28600" y="457200"/>
            <a:ext cx="7772400" cy="523875"/>
          </a:xfrm>
        </p:spPr>
        <p:txBody>
          <a:bodyPr/>
          <a:lstStyle/>
          <a:p>
            <a:pPr>
              <a:defRPr/>
            </a:pPr>
            <a:r>
              <a:rPr lang="fa-IR" sz="3200" b="1" dirty="0" smtClean="0">
                <a:solidFill>
                  <a:srgbClr val="FF0000"/>
                </a:solidFill>
                <a:cs typeface="2  Baran" pitchFamily="2" charset="-78"/>
              </a:rPr>
              <a:t>نکات حین تزریق</a:t>
            </a:r>
            <a:endParaRPr lang="en-US" sz="3200" b="1" dirty="0" smtClean="0">
              <a:solidFill>
                <a:srgbClr val="FF0000"/>
              </a:solidFill>
              <a:cs typeface="2  Baran" pitchFamily="2" charset="-78"/>
            </a:endParaRPr>
          </a:p>
        </p:txBody>
      </p:sp>
      <p:sp>
        <p:nvSpPr>
          <p:cNvPr id="48131" name="Rectangle 3"/>
          <p:cNvSpPr>
            <a:spLocks noGrp="1" noChangeArrowheads="1"/>
          </p:cNvSpPr>
          <p:nvPr>
            <p:ph type="body" idx="1"/>
          </p:nvPr>
        </p:nvSpPr>
        <p:spPr>
          <a:xfrm>
            <a:off x="0" y="1125538"/>
            <a:ext cx="8929688" cy="4970462"/>
          </a:xfrm>
        </p:spPr>
        <p:txBody>
          <a:bodyPr/>
          <a:lstStyle/>
          <a:p>
            <a:pPr algn="r" rtl="1">
              <a:defRPr/>
            </a:pPr>
            <a:r>
              <a:rPr lang="fa-IR" dirty="0" smtClean="0">
                <a:solidFill>
                  <a:srgbClr val="FFFF00"/>
                </a:solidFill>
                <a:cs typeface="2  Baran" pitchFamily="2" charset="-78"/>
              </a:rPr>
              <a:t>برای آنکه دارو در حین </a:t>
            </a:r>
            <a:r>
              <a:rPr lang="en-US" dirty="0" smtClean="0">
                <a:solidFill>
                  <a:srgbClr val="FFFF00"/>
                </a:solidFill>
                <a:cs typeface="2  Baran" pitchFamily="2" charset="-78"/>
              </a:rPr>
              <a:t>CPR</a:t>
            </a:r>
            <a:r>
              <a:rPr lang="fa-IR" dirty="0" smtClean="0">
                <a:solidFill>
                  <a:srgbClr val="FFFF00"/>
                </a:solidFill>
                <a:cs typeface="2  Baran" pitchFamily="2" charset="-78"/>
              </a:rPr>
              <a:t> سریعتر از عروق محیطی به عروق مرکزی وقلب برسد </a:t>
            </a:r>
            <a:r>
              <a:rPr lang="en-US" dirty="0" smtClean="0">
                <a:solidFill>
                  <a:srgbClr val="FFFF00"/>
                </a:solidFill>
                <a:cs typeface="2  Baran" pitchFamily="2" charset="-78"/>
              </a:rPr>
              <a:t>20-30cc</a:t>
            </a:r>
            <a:r>
              <a:rPr lang="fa-IR" dirty="0" smtClean="0">
                <a:solidFill>
                  <a:srgbClr val="FFFF00"/>
                </a:solidFill>
                <a:cs typeface="2  Baran" pitchFamily="2" charset="-78"/>
              </a:rPr>
              <a:t> سرم از همان رگ انفوزیون شود وعضو بالاتر از قلب قرارگیرد.</a:t>
            </a:r>
          </a:p>
          <a:p>
            <a:pPr algn="r" rtl="1" eaLnBrk="1" hangingPunct="1">
              <a:defRPr/>
            </a:pPr>
            <a:r>
              <a:rPr lang="fa-IR" dirty="0" smtClean="0">
                <a:solidFill>
                  <a:srgbClr val="FFFF00"/>
                </a:solidFill>
                <a:cs typeface="2  Baran" pitchFamily="2" charset="-78"/>
              </a:rPr>
              <a:t>اپی نفرین همراه داروهای قلیایی مثل </a:t>
            </a:r>
            <a:r>
              <a:rPr lang="fa-IR" b="1" dirty="0" smtClean="0">
                <a:solidFill>
                  <a:srgbClr val="FF0000"/>
                </a:solidFill>
                <a:cs typeface="2  Baran" pitchFamily="2" charset="-78"/>
              </a:rPr>
              <a:t>بیکربنات سدیم </a:t>
            </a:r>
            <a:r>
              <a:rPr lang="fa-IR" dirty="0" smtClean="0">
                <a:solidFill>
                  <a:srgbClr val="FFFF00"/>
                </a:solidFill>
                <a:cs typeface="2  Baran" pitchFamily="2" charset="-78"/>
              </a:rPr>
              <a:t>مصرف نمی شود زیرا باعث افزایش اکسید اسیون دارو و کاهش اثر آن می شود</a:t>
            </a:r>
          </a:p>
          <a:p>
            <a:pPr algn="r" rtl="1" eaLnBrk="1" hangingPunct="1">
              <a:defRPr/>
            </a:pPr>
            <a:r>
              <a:rPr lang="fa-IR" dirty="0" smtClean="0">
                <a:solidFill>
                  <a:srgbClr val="FFFF00"/>
                </a:solidFill>
                <a:cs typeface="2  Baran" pitchFamily="2" charset="-78"/>
              </a:rPr>
              <a:t>تزریق مکرر در یک ناحیه باعث نکروز می شود . </a:t>
            </a:r>
          </a:p>
          <a:p>
            <a:pPr algn="r" rtl="1" eaLnBrk="1" hangingPunct="1">
              <a:defRPr/>
            </a:pPr>
            <a:r>
              <a:rPr lang="fa-IR" dirty="0" smtClean="0">
                <a:solidFill>
                  <a:srgbClr val="FFFF00"/>
                </a:solidFill>
                <a:cs typeface="2  Baran" pitchFamily="2" charset="-78"/>
              </a:rPr>
              <a:t>بیماران دریافت کننده اپی نفرین باید به دقت تحت مانیتورینگ قلبی باشند و ترالی احیاﺀ آماده باشد .</a:t>
            </a:r>
          </a:p>
          <a:p>
            <a:pPr algn="r" rtl="1" eaLnBrk="1" hangingPunct="1">
              <a:defRPr/>
            </a:pPr>
            <a:r>
              <a:rPr lang="fa-IR" dirty="0" smtClean="0">
                <a:solidFill>
                  <a:srgbClr val="FFFF00"/>
                </a:solidFill>
                <a:cs typeface="2  Baran" pitchFamily="2" charset="-78"/>
              </a:rPr>
              <a:t>در آغاز تجویز اپی نفرین عروق کلیوی منقبض و برون ده ادراری کم می شود </a:t>
            </a:r>
            <a:endParaRPr lang="en-US" dirty="0" smtClean="0">
              <a:solidFill>
                <a:srgbClr val="FFFF00"/>
              </a:solidFill>
              <a:cs typeface="2  Baran" pitchFamily="2" charset="-78"/>
            </a:endParaRPr>
          </a:p>
          <a:p>
            <a:pPr algn="r" rtl="1">
              <a:defRPr/>
            </a:pPr>
            <a:endParaRPr lang="en-US" sz="2400" dirty="0" smtClean="0">
              <a:solidFill>
                <a:srgbClr val="FFFF00"/>
              </a:solidFill>
            </a:endParaRPr>
          </a:p>
          <a:p>
            <a:pPr algn="r" rtl="1" eaLnBrk="1" hangingPunct="1">
              <a:defRPr/>
            </a:pPr>
            <a:endParaRPr lang="en-US" sz="2400" dirty="0" smtClean="0">
              <a:solidFill>
                <a:srgbClr val="FFFF00"/>
              </a:solidFill>
              <a:cs typeface="Tahoma" pitchFamily="34" charset="0"/>
            </a:endParaRPr>
          </a:p>
          <a:p>
            <a:pPr algn="r" rtl="1">
              <a:defRPr/>
            </a:pPr>
            <a:endParaRPr lang="en-US" sz="2000" dirty="0" smtClean="0">
              <a:solidFill>
                <a:srgbClr val="FFFF00"/>
              </a:solidFill>
              <a:cs typeface="Tahom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lang="fa-IR" sz="5400" dirty="0" smtClean="0">
                <a:solidFill>
                  <a:srgbClr val="FF0000"/>
                </a:solidFill>
                <a:cs typeface="2  Baran" pitchFamily="2" charset="-78"/>
              </a:rPr>
              <a:t>عوارض:</a:t>
            </a:r>
            <a:endParaRPr lang="en-US" sz="5400" dirty="0" smtClean="0">
              <a:solidFill>
                <a:srgbClr val="FF0000"/>
              </a:solidFill>
              <a:cs typeface="2  Baran" pitchFamily="2" charset="-78"/>
            </a:endParaRPr>
          </a:p>
        </p:txBody>
      </p:sp>
      <p:sp>
        <p:nvSpPr>
          <p:cNvPr id="19459" name="Rectangle 3"/>
          <p:cNvSpPr>
            <a:spLocks noGrp="1" noChangeArrowheads="1"/>
          </p:cNvSpPr>
          <p:nvPr>
            <p:ph type="body" idx="1"/>
          </p:nvPr>
        </p:nvSpPr>
        <p:spPr/>
        <p:txBody>
          <a:bodyPr/>
          <a:lstStyle/>
          <a:p>
            <a:pPr algn="r" rtl="1">
              <a:defRPr/>
            </a:pPr>
            <a:r>
              <a:rPr lang="fa-IR" dirty="0" smtClean="0">
                <a:solidFill>
                  <a:srgbClr val="FFFF00"/>
                </a:solidFill>
                <a:cs typeface="2  Baran" pitchFamily="2" charset="-78"/>
              </a:rPr>
              <a:t>تشديد ايسكمي</a:t>
            </a:r>
          </a:p>
          <a:p>
            <a:pPr algn="r" rtl="1">
              <a:defRPr/>
            </a:pPr>
            <a:r>
              <a:rPr lang="fa-IR" dirty="0" smtClean="0">
                <a:solidFill>
                  <a:srgbClr val="FFFF00"/>
                </a:solidFill>
                <a:cs typeface="2  Baran" pitchFamily="2" charset="-78"/>
              </a:rPr>
              <a:t>ضربانهاي نابجا</a:t>
            </a:r>
          </a:p>
          <a:p>
            <a:pPr algn="r" rtl="1">
              <a:defRPr/>
            </a:pPr>
            <a:r>
              <a:rPr lang="fa-IR" dirty="0" smtClean="0">
                <a:solidFill>
                  <a:srgbClr val="FFFF00"/>
                </a:solidFill>
                <a:cs typeface="2  Baran" pitchFamily="2" charset="-78"/>
              </a:rPr>
              <a:t>ايسكمي وسردي انتهاها</a:t>
            </a:r>
            <a:endParaRPr lang="en-US" dirty="0" smtClean="0">
              <a:solidFill>
                <a:srgbClr val="FFFF00"/>
              </a:solidFill>
              <a:cs typeface="2  Bara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blinds(horizontal)">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blinds(horizontal)">
                                      <p:cBhvr>
                                        <p:cTn id="12" dur="500"/>
                                        <p:tgtEl>
                                          <p:spTgt spid="19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blinds(horizontal)">
                                      <p:cBhvr>
                                        <p:cTn id="17" dur="500"/>
                                        <p:tgtEl>
                                          <p:spTgt spid="19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457200"/>
            <a:ext cx="7772400" cy="523875"/>
          </a:xfrm>
        </p:spPr>
        <p:txBody>
          <a:bodyPr/>
          <a:lstStyle/>
          <a:p>
            <a:pPr rtl="1">
              <a:defRPr/>
            </a:pPr>
            <a:r>
              <a:rPr lang="fa-IR" sz="3200" b="1" dirty="0" smtClean="0">
                <a:solidFill>
                  <a:srgbClr val="FF0000"/>
                </a:solidFill>
                <a:effectLst>
                  <a:outerShdw blurRad="38100" dist="38100" dir="2700000" algn="tl">
                    <a:srgbClr val="000000">
                      <a:alpha val="43137"/>
                    </a:srgbClr>
                  </a:outerShdw>
                </a:effectLst>
                <a:cs typeface="2  Baran" pitchFamily="2" charset="-78"/>
              </a:rPr>
              <a:t>سولفات آتروپين:</a:t>
            </a:r>
            <a:endParaRPr lang="en-US" sz="3200" b="1" dirty="0" smtClean="0">
              <a:solidFill>
                <a:srgbClr val="FF0000"/>
              </a:solidFill>
              <a:effectLst>
                <a:outerShdw blurRad="38100" dist="38100" dir="2700000" algn="tl">
                  <a:srgbClr val="000000">
                    <a:alpha val="43137"/>
                  </a:srgbClr>
                </a:outerShdw>
              </a:effectLst>
              <a:cs typeface="2  Baran" pitchFamily="2" charset="-78"/>
            </a:endParaRPr>
          </a:p>
        </p:txBody>
      </p:sp>
      <p:sp>
        <p:nvSpPr>
          <p:cNvPr id="20483" name="Rectangle 3"/>
          <p:cNvSpPr>
            <a:spLocks noGrp="1" noChangeArrowheads="1"/>
          </p:cNvSpPr>
          <p:nvPr>
            <p:ph type="body" idx="1"/>
          </p:nvPr>
        </p:nvSpPr>
        <p:spPr>
          <a:xfrm>
            <a:off x="0" y="1125538"/>
            <a:ext cx="8929688" cy="5518150"/>
          </a:xfrm>
        </p:spPr>
        <p:txBody>
          <a:bodyPr/>
          <a:lstStyle/>
          <a:p>
            <a:pPr algn="r" rtl="1" eaLnBrk="1" hangingPunct="1">
              <a:lnSpc>
                <a:spcPct val="90000"/>
              </a:lnSpc>
              <a:defRPr/>
            </a:pPr>
            <a:r>
              <a:rPr lang="fa-IR" dirty="0" smtClean="0">
                <a:solidFill>
                  <a:srgbClr val="FFFF00"/>
                </a:solidFill>
                <a:latin typeface="Arial" pitchFamily="34" charset="0"/>
                <a:cs typeface="2  Baran" pitchFamily="2" charset="-78"/>
              </a:rPr>
              <a:t>سولفات آتروپین از دسته داروهای آنتی کولینرﮊیک است</a:t>
            </a:r>
          </a:p>
          <a:p>
            <a:pPr algn="r" rtl="1" eaLnBrk="1" hangingPunct="1">
              <a:lnSpc>
                <a:spcPct val="90000"/>
              </a:lnSpc>
              <a:defRPr/>
            </a:pPr>
            <a:r>
              <a:rPr lang="fa-IR" dirty="0" smtClean="0">
                <a:solidFill>
                  <a:srgbClr val="FFFF00"/>
                </a:solidFill>
                <a:latin typeface="Arial" pitchFamily="34" charset="0"/>
                <a:cs typeface="2  Baran" pitchFamily="2" charset="-78"/>
              </a:rPr>
              <a:t>باعث افزایش سرعت هدایت داخل بطنی ، افزایش سرعت هدا یت گره </a:t>
            </a:r>
            <a:r>
              <a:rPr lang="en-US" dirty="0" smtClean="0">
                <a:solidFill>
                  <a:srgbClr val="FFFF00"/>
                </a:solidFill>
                <a:latin typeface="Arial" pitchFamily="34" charset="0"/>
                <a:cs typeface="2  Baran" pitchFamily="2" charset="-78"/>
              </a:rPr>
              <a:t>A.V</a:t>
            </a:r>
            <a:r>
              <a:rPr lang="fa-IR" dirty="0" smtClean="0">
                <a:solidFill>
                  <a:srgbClr val="FFFF00"/>
                </a:solidFill>
                <a:latin typeface="Arial" pitchFamily="34" charset="0"/>
                <a:cs typeface="2  Baran" pitchFamily="2" charset="-78"/>
              </a:rPr>
              <a:t> وافزایش تعداد ایمپا لس های صادره از گره </a:t>
            </a:r>
            <a:r>
              <a:rPr lang="en-US" dirty="0" smtClean="0">
                <a:solidFill>
                  <a:srgbClr val="FFFF00"/>
                </a:solidFill>
                <a:latin typeface="Arial" pitchFamily="34" charset="0"/>
                <a:cs typeface="2  Baran" pitchFamily="2" charset="-78"/>
              </a:rPr>
              <a:t>S.A</a:t>
            </a:r>
            <a:r>
              <a:rPr lang="fa-IR" dirty="0" smtClean="0">
                <a:solidFill>
                  <a:srgbClr val="FFFF00"/>
                </a:solidFill>
                <a:latin typeface="Arial" pitchFamily="34" charset="0"/>
                <a:cs typeface="2  Baran" pitchFamily="2" charset="-78"/>
              </a:rPr>
              <a:t> به دلیل اثرات </a:t>
            </a:r>
          </a:p>
          <a:p>
            <a:pPr algn="r" rtl="1" eaLnBrk="1" hangingPunct="1">
              <a:lnSpc>
                <a:spcPct val="90000"/>
              </a:lnSpc>
              <a:defRPr/>
            </a:pPr>
            <a:r>
              <a:rPr lang="fa-IR" dirty="0" smtClean="0">
                <a:solidFill>
                  <a:srgbClr val="FFFF00"/>
                </a:solidFill>
                <a:latin typeface="Arial" pitchFamily="34" charset="0"/>
                <a:cs typeface="2  Baran" pitchFamily="2" charset="-78"/>
              </a:rPr>
              <a:t>واگولیتیک قوی خود می شود.</a:t>
            </a:r>
          </a:p>
          <a:p>
            <a:pPr algn="r" rtl="1" eaLnBrk="1" hangingPunct="1">
              <a:lnSpc>
                <a:spcPct val="90000"/>
              </a:lnSpc>
              <a:defRPr/>
            </a:pPr>
            <a:r>
              <a:rPr lang="fa-IR" dirty="0" smtClean="0">
                <a:solidFill>
                  <a:srgbClr val="FFFF00"/>
                </a:solidFill>
                <a:cs typeface="2  Baran" pitchFamily="2" charset="-78"/>
              </a:rPr>
              <a:t>انديكاسيون:</a:t>
            </a:r>
          </a:p>
          <a:p>
            <a:pPr algn="r" rtl="1">
              <a:lnSpc>
                <a:spcPct val="90000"/>
              </a:lnSpc>
              <a:defRPr/>
            </a:pPr>
            <a:r>
              <a:rPr lang="fa-IR" dirty="0" smtClean="0">
                <a:solidFill>
                  <a:srgbClr val="FFFFFF"/>
                </a:solidFill>
                <a:cs typeface="2  Baran" pitchFamily="2" charset="-78"/>
              </a:rPr>
              <a:t>درمان براديكاردي</a:t>
            </a:r>
            <a:r>
              <a:rPr lang="fa-IR" dirty="0" smtClean="0">
                <a:solidFill>
                  <a:schemeClr val="tx2"/>
                </a:solidFill>
                <a:cs typeface="2  Baran" pitchFamily="2" charset="-78"/>
              </a:rPr>
              <a:t> </a:t>
            </a:r>
            <a:r>
              <a:rPr lang="fa-IR" b="1" dirty="0" smtClean="0">
                <a:solidFill>
                  <a:srgbClr val="FF3300"/>
                </a:solidFill>
                <a:cs typeface="2  Baran" pitchFamily="2" charset="-78"/>
              </a:rPr>
              <a:t>علامت دار</a:t>
            </a:r>
          </a:p>
          <a:p>
            <a:pPr algn="r" rtl="1">
              <a:lnSpc>
                <a:spcPct val="90000"/>
              </a:lnSpc>
              <a:defRPr/>
            </a:pPr>
            <a:r>
              <a:rPr lang="fa-IR" dirty="0" smtClean="0">
                <a:solidFill>
                  <a:srgbClr val="FFFFFF"/>
                </a:solidFill>
                <a:cs typeface="2  Baran" pitchFamily="2" charset="-78"/>
              </a:rPr>
              <a:t>فعالیت الکتریکی بدون نبض</a:t>
            </a:r>
          </a:p>
          <a:p>
            <a:pPr algn="r" rtl="1">
              <a:lnSpc>
                <a:spcPct val="90000"/>
              </a:lnSpc>
              <a:defRPr/>
            </a:pPr>
            <a:r>
              <a:rPr lang="fa-IR" dirty="0" smtClean="0">
                <a:solidFill>
                  <a:srgbClr val="FFFFFF"/>
                </a:solidFill>
                <a:cs typeface="2  Baran" pitchFamily="2" charset="-78"/>
              </a:rPr>
              <a:t>بلوكهاي تيپ يك موبيتز </a:t>
            </a:r>
            <a:r>
              <a:rPr lang="fa-IR" b="1" dirty="0" smtClean="0">
                <a:solidFill>
                  <a:srgbClr val="FF0000"/>
                </a:solidFill>
                <a:cs typeface="2  Baran" pitchFamily="2" charset="-78"/>
              </a:rPr>
              <a:t>علامت دار</a:t>
            </a:r>
          </a:p>
          <a:p>
            <a:pPr algn="r" rtl="1">
              <a:lnSpc>
                <a:spcPct val="90000"/>
              </a:lnSpc>
              <a:defRPr/>
            </a:pPr>
            <a:r>
              <a:rPr lang="fa-IR" dirty="0" smtClean="0">
                <a:solidFill>
                  <a:srgbClr val="FFFFFF"/>
                </a:solidFill>
                <a:latin typeface="Arial" pitchFamily="34" charset="0"/>
                <a:cs typeface="2  Baran" pitchFamily="2" charset="-78"/>
              </a:rPr>
              <a:t>مسمومیت با سموم ارگانوفسفره</a:t>
            </a:r>
            <a:endParaRPr lang="en-US" dirty="0" smtClean="0">
              <a:solidFill>
                <a:srgbClr val="FFFFFF"/>
              </a:solidFill>
              <a:latin typeface="Arial" pitchFamily="34" charset="0"/>
              <a:cs typeface="2  Bara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blinds(horizontal)">
                                      <p:cBhvr>
                                        <p:cTn id="7" dur="500"/>
                                        <p:tgtEl>
                                          <p:spTgt spid="20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blinds(horizontal)">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blinds(horizontal)">
                                      <p:cBhvr>
                                        <p:cTn id="17" dur="500"/>
                                        <p:tgtEl>
                                          <p:spTgt spid="204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blinds(horizontal)">
                                      <p:cBhvr>
                                        <p:cTn id="22" dur="500"/>
                                        <p:tgtEl>
                                          <p:spTgt spid="2048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483">
                                            <p:txEl>
                                              <p:pRg st="4" end="4"/>
                                            </p:txEl>
                                          </p:spTgt>
                                        </p:tgtEl>
                                        <p:attrNameLst>
                                          <p:attrName>style.visibility</p:attrName>
                                        </p:attrNameLst>
                                      </p:cBhvr>
                                      <p:to>
                                        <p:strVal val="visible"/>
                                      </p:to>
                                    </p:set>
                                    <p:animEffect transition="in" filter="blinds(horizontal)">
                                      <p:cBhvr>
                                        <p:cTn id="27" dur="500"/>
                                        <p:tgtEl>
                                          <p:spTgt spid="2048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0483">
                                            <p:txEl>
                                              <p:pRg st="5" end="5"/>
                                            </p:txEl>
                                          </p:spTgt>
                                        </p:tgtEl>
                                        <p:attrNameLst>
                                          <p:attrName>style.visibility</p:attrName>
                                        </p:attrNameLst>
                                      </p:cBhvr>
                                      <p:to>
                                        <p:strVal val="visible"/>
                                      </p:to>
                                    </p:set>
                                    <p:animEffect transition="in" filter="blinds(horizontal)">
                                      <p:cBhvr>
                                        <p:cTn id="32" dur="500"/>
                                        <p:tgtEl>
                                          <p:spTgt spid="2048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0483">
                                            <p:txEl>
                                              <p:pRg st="6" end="6"/>
                                            </p:txEl>
                                          </p:spTgt>
                                        </p:tgtEl>
                                        <p:attrNameLst>
                                          <p:attrName>style.visibility</p:attrName>
                                        </p:attrNameLst>
                                      </p:cBhvr>
                                      <p:to>
                                        <p:strVal val="visible"/>
                                      </p:to>
                                    </p:set>
                                    <p:animEffect transition="in" filter="blinds(horizontal)">
                                      <p:cBhvr>
                                        <p:cTn id="37" dur="500"/>
                                        <p:tgtEl>
                                          <p:spTgt spid="2048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0483">
                                            <p:txEl>
                                              <p:pRg st="7" end="7"/>
                                            </p:txEl>
                                          </p:spTgt>
                                        </p:tgtEl>
                                        <p:attrNameLst>
                                          <p:attrName>style.visibility</p:attrName>
                                        </p:attrNameLst>
                                      </p:cBhvr>
                                      <p:to>
                                        <p:strVal val="visible"/>
                                      </p:to>
                                    </p:set>
                                    <p:animEffect transition="in" filter="blinds(horizontal)">
                                      <p:cBhvr>
                                        <p:cTn id="42" dur="500"/>
                                        <p:tgtEl>
                                          <p:spTgt spid="204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8600" y="457200"/>
            <a:ext cx="7772400" cy="668338"/>
          </a:xfrm>
        </p:spPr>
        <p:txBody>
          <a:bodyPr/>
          <a:lstStyle/>
          <a:p>
            <a:pPr>
              <a:defRPr/>
            </a:pPr>
            <a:r>
              <a:rPr lang="fa-IR" sz="3200" b="1" dirty="0" smtClean="0">
                <a:solidFill>
                  <a:srgbClr val="FF0000"/>
                </a:solidFill>
                <a:cs typeface="2  Baran" pitchFamily="2" charset="-78"/>
              </a:rPr>
              <a:t>دوزاژ دارو:</a:t>
            </a:r>
            <a:endParaRPr lang="en-US" sz="3200" b="1" dirty="0" smtClean="0">
              <a:solidFill>
                <a:srgbClr val="FF0000"/>
              </a:solidFill>
              <a:cs typeface="2  Baran" pitchFamily="2" charset="-78"/>
            </a:endParaRPr>
          </a:p>
        </p:txBody>
      </p:sp>
      <p:sp>
        <p:nvSpPr>
          <p:cNvPr id="21507" name="Rectangle 3"/>
          <p:cNvSpPr>
            <a:spLocks noGrp="1" noChangeArrowheads="1"/>
          </p:cNvSpPr>
          <p:nvPr>
            <p:ph type="body" idx="1"/>
          </p:nvPr>
        </p:nvSpPr>
        <p:spPr>
          <a:xfrm>
            <a:off x="142875" y="1268413"/>
            <a:ext cx="9001125" cy="5589587"/>
          </a:xfrm>
        </p:spPr>
        <p:txBody>
          <a:bodyPr/>
          <a:lstStyle/>
          <a:p>
            <a:pPr algn="r" rtl="1">
              <a:defRPr/>
            </a:pPr>
            <a:r>
              <a:rPr lang="fa-IR" b="1" dirty="0" smtClean="0">
                <a:solidFill>
                  <a:srgbClr val="FFC000"/>
                </a:solidFill>
                <a:cs typeface="2  Baran" pitchFamily="2" charset="-78"/>
              </a:rPr>
              <a:t>در بالغین:</a:t>
            </a:r>
          </a:p>
          <a:p>
            <a:pPr algn="r" rtl="1">
              <a:defRPr/>
            </a:pPr>
            <a:r>
              <a:rPr lang="fa-IR" dirty="0" smtClean="0">
                <a:solidFill>
                  <a:srgbClr val="FFFF00"/>
                </a:solidFill>
                <a:cs typeface="2  Baran" pitchFamily="2" charset="-78"/>
              </a:rPr>
              <a:t> </a:t>
            </a:r>
            <a:r>
              <a:rPr lang="en-US" dirty="0" smtClean="0">
                <a:cs typeface="2  Baran" pitchFamily="2" charset="-78"/>
              </a:rPr>
              <a:t>1mg</a:t>
            </a:r>
            <a:r>
              <a:rPr lang="fa-IR" dirty="0" smtClean="0">
                <a:cs typeface="2  Baran" pitchFamily="2" charset="-78"/>
              </a:rPr>
              <a:t>  هر </a:t>
            </a:r>
            <a:r>
              <a:rPr lang="en-US" dirty="0" smtClean="0">
                <a:cs typeface="2  Baran" pitchFamily="2" charset="-78"/>
              </a:rPr>
              <a:t>3-5´</a:t>
            </a:r>
            <a:r>
              <a:rPr lang="fa-IR" dirty="0" smtClean="0">
                <a:cs typeface="2  Baran" pitchFamily="2" charset="-78"/>
              </a:rPr>
              <a:t> تا حداکثر </a:t>
            </a:r>
            <a:r>
              <a:rPr lang="en-US" dirty="0" smtClean="0">
                <a:cs typeface="2  Baran" pitchFamily="2" charset="-78"/>
              </a:rPr>
              <a:t>3mg</a:t>
            </a:r>
            <a:r>
              <a:rPr lang="fa-IR" dirty="0" smtClean="0">
                <a:cs typeface="2  Baran" pitchFamily="2" charset="-78"/>
              </a:rPr>
              <a:t> </a:t>
            </a:r>
            <a:r>
              <a:rPr lang="fa-IR" dirty="0" smtClean="0">
                <a:solidFill>
                  <a:srgbClr val="FFFF00"/>
                </a:solidFill>
                <a:cs typeface="2  Baran" pitchFamily="2" charset="-78"/>
              </a:rPr>
              <a:t>یا</a:t>
            </a:r>
          </a:p>
          <a:p>
            <a:pPr algn="r" rtl="1">
              <a:defRPr/>
            </a:pPr>
            <a:r>
              <a:rPr lang="en-US" dirty="0" smtClean="0">
                <a:solidFill>
                  <a:srgbClr val="FFFFFF"/>
                </a:solidFill>
                <a:cs typeface="2  Baran" pitchFamily="2" charset="-78"/>
              </a:rPr>
              <a:t>0/01mg/kg </a:t>
            </a:r>
            <a:r>
              <a:rPr lang="fa-IR" dirty="0" smtClean="0">
                <a:solidFill>
                  <a:srgbClr val="FFFFFF"/>
                </a:solidFill>
                <a:cs typeface="2  Baran" pitchFamily="2" charset="-78"/>
              </a:rPr>
              <a:t>هر 5-3 دقيقه</a:t>
            </a:r>
            <a:r>
              <a:rPr lang="fa-IR" dirty="0" smtClean="0">
                <a:solidFill>
                  <a:srgbClr val="FFFF00"/>
                </a:solidFill>
                <a:cs typeface="2  Baran" pitchFamily="2" charset="-78"/>
              </a:rPr>
              <a:t> </a:t>
            </a:r>
          </a:p>
          <a:p>
            <a:pPr algn="r" rtl="1">
              <a:defRPr/>
            </a:pPr>
            <a:r>
              <a:rPr lang="fa-IR" dirty="0" smtClean="0">
                <a:solidFill>
                  <a:srgbClr val="FF3300"/>
                </a:solidFill>
                <a:cs typeface="2  Baran" pitchFamily="2" charset="-78"/>
              </a:rPr>
              <a:t>حداكثر:</a:t>
            </a:r>
            <a:r>
              <a:rPr lang="fa-IR" dirty="0" smtClean="0">
                <a:solidFill>
                  <a:srgbClr val="FFFF00"/>
                </a:solidFill>
                <a:cs typeface="2  Baran" pitchFamily="2" charset="-78"/>
              </a:rPr>
              <a:t>4 نوبت  يا </a:t>
            </a:r>
            <a:r>
              <a:rPr lang="en-US" dirty="0" smtClean="0">
                <a:solidFill>
                  <a:srgbClr val="FFFF00"/>
                </a:solidFill>
                <a:cs typeface="2  Baran" pitchFamily="2" charset="-78"/>
              </a:rPr>
              <a:t>0/04mg/kg </a:t>
            </a:r>
            <a:r>
              <a:rPr lang="fa-IR" dirty="0" smtClean="0">
                <a:solidFill>
                  <a:srgbClr val="FFFF00"/>
                </a:solidFill>
                <a:cs typeface="2  Baran" pitchFamily="2" charset="-78"/>
              </a:rPr>
              <a:t>   </a:t>
            </a:r>
            <a:r>
              <a:rPr lang="fa-IR" dirty="0" smtClean="0">
                <a:solidFill>
                  <a:srgbClr val="FF9900"/>
                </a:solidFill>
                <a:cs typeface="2  Baran" pitchFamily="2" charset="-78"/>
              </a:rPr>
              <a:t>(یا 3 میلی گرم)</a:t>
            </a:r>
          </a:p>
          <a:p>
            <a:pPr algn="r" rtl="1">
              <a:defRPr/>
            </a:pPr>
            <a:r>
              <a:rPr lang="fa-IR" dirty="0" smtClean="0">
                <a:solidFill>
                  <a:srgbClr val="FF3300"/>
                </a:solidFill>
                <a:cs typeface="2  Baran" pitchFamily="2" charset="-78"/>
              </a:rPr>
              <a:t>حداقل :</a:t>
            </a:r>
            <a:r>
              <a:rPr lang="fa-IR" dirty="0" smtClean="0">
                <a:solidFill>
                  <a:srgbClr val="FFFF00"/>
                </a:solidFill>
                <a:cs typeface="2  Baran" pitchFamily="2" charset="-78"/>
              </a:rPr>
              <a:t>  </a:t>
            </a:r>
            <a:r>
              <a:rPr lang="en-US" dirty="0" smtClean="0">
                <a:solidFill>
                  <a:srgbClr val="FFFF00"/>
                </a:solidFill>
                <a:cs typeface="2  Baran" pitchFamily="2" charset="-78"/>
              </a:rPr>
              <a:t>mg</a:t>
            </a:r>
            <a:r>
              <a:rPr lang="fa-IR" dirty="0" smtClean="0">
                <a:solidFill>
                  <a:srgbClr val="FFFF00"/>
                </a:solidFill>
                <a:cs typeface="2  Baran" pitchFamily="2" charset="-78"/>
              </a:rPr>
              <a:t> 0/6 در بالغين</a:t>
            </a:r>
          </a:p>
          <a:p>
            <a:pPr algn="r" rtl="1">
              <a:defRPr/>
            </a:pPr>
            <a:r>
              <a:rPr lang="fa-IR" b="1" dirty="0" smtClean="0">
                <a:solidFill>
                  <a:srgbClr val="FFC000"/>
                </a:solidFill>
                <a:cs typeface="2  Baran" pitchFamily="2" charset="-78"/>
              </a:rPr>
              <a:t>در کودکان:</a:t>
            </a:r>
          </a:p>
          <a:p>
            <a:pPr algn="r" rtl="1">
              <a:defRPr/>
            </a:pPr>
            <a:r>
              <a:rPr lang="en-US" dirty="0" smtClean="0">
                <a:solidFill>
                  <a:srgbClr val="FFFF00"/>
                </a:solidFill>
                <a:cs typeface="2  Baran" pitchFamily="2" charset="-78"/>
              </a:rPr>
              <a:t>0/02mg/kg</a:t>
            </a:r>
            <a:r>
              <a:rPr lang="fa-IR" dirty="0" smtClean="0">
                <a:solidFill>
                  <a:srgbClr val="FFFF00"/>
                </a:solidFill>
                <a:cs typeface="2  Baran" pitchFamily="2" charset="-78"/>
              </a:rPr>
              <a:t> و تکرار هر5-3 دقیقه تا</a:t>
            </a:r>
            <a:r>
              <a:rPr lang="en-US" dirty="0" smtClean="0">
                <a:solidFill>
                  <a:srgbClr val="FFFF00"/>
                </a:solidFill>
                <a:cs typeface="2  Baran" pitchFamily="2" charset="-78"/>
              </a:rPr>
              <a:t> 0/04mg/kg </a:t>
            </a:r>
            <a:endParaRPr lang="fa-IR" dirty="0" smtClean="0">
              <a:solidFill>
                <a:srgbClr val="FFFF00"/>
              </a:solidFill>
              <a:cs typeface="2  Baran" pitchFamily="2" charset="-78"/>
            </a:endParaRPr>
          </a:p>
          <a:p>
            <a:pPr algn="r" rtl="1">
              <a:defRPr/>
            </a:pPr>
            <a:r>
              <a:rPr lang="fa-IR" dirty="0" smtClean="0">
                <a:solidFill>
                  <a:srgbClr val="FFFF00"/>
                </a:solidFill>
                <a:cs typeface="2  Baran" pitchFamily="2" charset="-78"/>
              </a:rPr>
              <a:t>حداقل دوزآتروپین در اطفال : 0/1 میلی گرم</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blinds(horizontal)">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blinds(horizontal)">
                                      <p:cBhvr>
                                        <p:cTn id="12" dur="500"/>
                                        <p:tgtEl>
                                          <p:spTgt spid="215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blinds(horizontal)">
                                      <p:cBhvr>
                                        <p:cTn id="17" dur="500"/>
                                        <p:tgtEl>
                                          <p:spTgt spid="215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blinds(horizontal)">
                                      <p:cBhvr>
                                        <p:cTn id="22" dur="500"/>
                                        <p:tgtEl>
                                          <p:spTgt spid="215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1507">
                                            <p:txEl>
                                              <p:pRg st="4" end="4"/>
                                            </p:txEl>
                                          </p:spTgt>
                                        </p:tgtEl>
                                        <p:attrNameLst>
                                          <p:attrName>style.visibility</p:attrName>
                                        </p:attrNameLst>
                                      </p:cBhvr>
                                      <p:to>
                                        <p:strVal val="visible"/>
                                      </p:to>
                                    </p:set>
                                    <p:animEffect transition="in" filter="blinds(horizontal)">
                                      <p:cBhvr>
                                        <p:cTn id="27" dur="500"/>
                                        <p:tgtEl>
                                          <p:spTgt spid="2150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1507">
                                            <p:txEl>
                                              <p:pRg st="5" end="5"/>
                                            </p:txEl>
                                          </p:spTgt>
                                        </p:tgtEl>
                                        <p:attrNameLst>
                                          <p:attrName>style.visibility</p:attrName>
                                        </p:attrNameLst>
                                      </p:cBhvr>
                                      <p:to>
                                        <p:strVal val="visible"/>
                                      </p:to>
                                    </p:set>
                                    <p:animEffect transition="in" filter="blinds(horizontal)">
                                      <p:cBhvr>
                                        <p:cTn id="32" dur="500"/>
                                        <p:tgtEl>
                                          <p:spTgt spid="2150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1507">
                                            <p:txEl>
                                              <p:pRg st="6" end="6"/>
                                            </p:txEl>
                                          </p:spTgt>
                                        </p:tgtEl>
                                        <p:attrNameLst>
                                          <p:attrName>style.visibility</p:attrName>
                                        </p:attrNameLst>
                                      </p:cBhvr>
                                      <p:to>
                                        <p:strVal val="visible"/>
                                      </p:to>
                                    </p:set>
                                    <p:animEffect transition="in" filter="blinds(horizontal)">
                                      <p:cBhvr>
                                        <p:cTn id="37" dur="500"/>
                                        <p:tgtEl>
                                          <p:spTgt spid="2150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1507">
                                            <p:txEl>
                                              <p:pRg st="7" end="7"/>
                                            </p:txEl>
                                          </p:spTgt>
                                        </p:tgtEl>
                                        <p:attrNameLst>
                                          <p:attrName>style.visibility</p:attrName>
                                        </p:attrNameLst>
                                      </p:cBhvr>
                                      <p:to>
                                        <p:strVal val="visible"/>
                                      </p:to>
                                    </p:set>
                                    <p:animEffect transition="in" filter="blinds(horizontal)">
                                      <p:cBhvr>
                                        <p:cTn id="42" dur="500"/>
                                        <p:tgtEl>
                                          <p:spTgt spid="215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defRPr/>
            </a:pPr>
            <a:r>
              <a:rPr lang="fa-IR" dirty="0" smtClean="0">
                <a:solidFill>
                  <a:srgbClr val="FF0000"/>
                </a:solidFill>
                <a:cs typeface="2  Baran" pitchFamily="2" charset="-78"/>
              </a:rPr>
              <a:t>عوارض:</a:t>
            </a:r>
            <a:endParaRPr lang="en-US" dirty="0" smtClean="0">
              <a:solidFill>
                <a:srgbClr val="FF0000"/>
              </a:solidFill>
              <a:cs typeface="2  Baran" pitchFamily="2" charset="-78"/>
            </a:endParaRPr>
          </a:p>
        </p:txBody>
      </p:sp>
      <p:sp>
        <p:nvSpPr>
          <p:cNvPr id="22531" name="Rectangle 3"/>
          <p:cNvSpPr>
            <a:spLocks noGrp="1" noChangeArrowheads="1"/>
          </p:cNvSpPr>
          <p:nvPr>
            <p:ph type="body" idx="1"/>
          </p:nvPr>
        </p:nvSpPr>
        <p:spPr>
          <a:xfrm>
            <a:off x="0" y="1989138"/>
            <a:ext cx="8964613" cy="4114800"/>
          </a:xfrm>
        </p:spPr>
        <p:txBody>
          <a:bodyPr/>
          <a:lstStyle/>
          <a:p>
            <a:pPr algn="r" rtl="1">
              <a:defRPr/>
            </a:pPr>
            <a:r>
              <a:rPr lang="fa-IR" dirty="0" smtClean="0">
                <a:solidFill>
                  <a:srgbClr val="FFFF00"/>
                </a:solidFill>
                <a:cs typeface="2  Baran" pitchFamily="2" charset="-78"/>
              </a:rPr>
              <a:t>تشديد ايسكمي</a:t>
            </a:r>
          </a:p>
          <a:p>
            <a:pPr algn="r" rtl="1">
              <a:defRPr/>
            </a:pPr>
            <a:r>
              <a:rPr lang="fa-IR" dirty="0" smtClean="0">
                <a:solidFill>
                  <a:srgbClr val="FFFF00"/>
                </a:solidFill>
                <a:cs typeface="2  Baran" pitchFamily="2" charset="-78"/>
              </a:rPr>
              <a:t>تشديد براديكاردي</a:t>
            </a:r>
          </a:p>
          <a:p>
            <a:pPr algn="r" rtl="1">
              <a:defRPr/>
            </a:pPr>
            <a:r>
              <a:rPr lang="fa-IR" dirty="0" smtClean="0">
                <a:solidFill>
                  <a:srgbClr val="FFFF00"/>
                </a:solidFill>
                <a:cs typeface="2  Baran" pitchFamily="2" charset="-78"/>
              </a:rPr>
              <a:t>علائم آنتي كولينرژيك شامل:</a:t>
            </a:r>
          </a:p>
          <a:p>
            <a:pPr algn="r" rtl="1" eaLnBrk="1" hangingPunct="1">
              <a:buFont typeface="Monotype Sorts" pitchFamily="2" charset="2"/>
              <a:buNone/>
              <a:defRPr/>
            </a:pPr>
            <a:r>
              <a:rPr lang="fa-IR" dirty="0" smtClean="0">
                <a:solidFill>
                  <a:srgbClr val="FFFF00"/>
                </a:solidFill>
                <a:latin typeface="Arial" pitchFamily="34" charset="0"/>
                <a:cs typeface="2  Baran" pitchFamily="2" charset="-78"/>
              </a:rPr>
              <a:t>سر درد، آتاکسی ،سرگیجه، هیپرتانسیون ،میدریاز،تاری دید،خشکی دهان،احتباس ادرار</a:t>
            </a:r>
            <a:r>
              <a:rPr lang="en-US" dirty="0" smtClean="0">
                <a:solidFill>
                  <a:srgbClr val="FFFF00"/>
                </a:solidFill>
                <a:latin typeface="Arial" pitchFamily="34" charset="0"/>
                <a:cs typeface="2  Baran" pitchFamily="2" charset="-78"/>
              </a:rPr>
              <a:t> </a:t>
            </a:r>
          </a:p>
          <a:p>
            <a:pPr algn="r" rtl="1">
              <a:defRPr/>
            </a:pPr>
            <a:endParaRPr lang="en-US" sz="2800" dirty="0" smtClean="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linds(horizontal)">
                                      <p:cBhvr>
                                        <p:cTn id="7" dur="5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blinds(horizontal)">
                                      <p:cBhvr>
                                        <p:cTn id="12" dur="500"/>
                                        <p:tgtEl>
                                          <p:spTgt spid="225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blinds(horizontal)">
                                      <p:cBhvr>
                                        <p:cTn id="17" dur="500"/>
                                        <p:tgtEl>
                                          <p:spTgt spid="225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blinds(horizontal)">
                                      <p:cBhvr>
                                        <p:cTn id="22" dur="500"/>
                                        <p:tgtEl>
                                          <p:spTgt spid="225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28600" y="457200"/>
            <a:ext cx="7772400" cy="668338"/>
          </a:xfrm>
        </p:spPr>
        <p:txBody>
          <a:bodyPr/>
          <a:lstStyle/>
          <a:p>
            <a:pPr>
              <a:defRPr/>
            </a:pPr>
            <a:r>
              <a:rPr lang="fa-IR" sz="4000" dirty="0" smtClean="0">
                <a:solidFill>
                  <a:srgbClr val="FF0000"/>
                </a:solidFill>
                <a:cs typeface="2  Baran" pitchFamily="2" charset="-78"/>
              </a:rPr>
              <a:t>نکات لازم</a:t>
            </a:r>
            <a:endParaRPr lang="en-US" sz="4000" dirty="0" smtClean="0">
              <a:solidFill>
                <a:srgbClr val="FF0000"/>
              </a:solidFill>
              <a:cs typeface="2  Baran" pitchFamily="2" charset="-78"/>
            </a:endParaRPr>
          </a:p>
        </p:txBody>
      </p:sp>
      <p:sp>
        <p:nvSpPr>
          <p:cNvPr id="50179" name="Rectangle 3"/>
          <p:cNvSpPr>
            <a:spLocks noGrp="1" noChangeArrowheads="1"/>
          </p:cNvSpPr>
          <p:nvPr>
            <p:ph type="body" idx="1"/>
          </p:nvPr>
        </p:nvSpPr>
        <p:spPr>
          <a:xfrm>
            <a:off x="0" y="1981200"/>
            <a:ext cx="9144000" cy="4114800"/>
          </a:xfrm>
        </p:spPr>
        <p:txBody>
          <a:bodyPr/>
          <a:lstStyle/>
          <a:p>
            <a:pPr algn="r" rtl="1" eaLnBrk="1" hangingPunct="1">
              <a:defRPr/>
            </a:pPr>
            <a:r>
              <a:rPr lang="fa-IR" dirty="0" smtClean="0">
                <a:solidFill>
                  <a:srgbClr val="FF0000"/>
                </a:solidFill>
                <a:cs typeface="2  Baran" pitchFamily="2" charset="-78"/>
              </a:rPr>
              <a:t>نکته اول</a:t>
            </a:r>
            <a:r>
              <a:rPr lang="fa-IR" dirty="0" smtClean="0">
                <a:solidFill>
                  <a:srgbClr val="FFFF00"/>
                </a:solidFill>
                <a:cs typeface="2  Baran" pitchFamily="2" charset="-78"/>
              </a:rPr>
              <a:t>: </a:t>
            </a:r>
            <a:r>
              <a:rPr lang="fa-IR" dirty="0" smtClean="0">
                <a:solidFill>
                  <a:srgbClr val="FF0000"/>
                </a:solidFill>
                <a:cs typeface="2  Baran" pitchFamily="2" charset="-78"/>
              </a:rPr>
              <a:t>دوز کمتر از </a:t>
            </a:r>
            <a:r>
              <a:rPr lang="en-US" dirty="0" smtClean="0">
                <a:solidFill>
                  <a:srgbClr val="FF0000"/>
                </a:solidFill>
                <a:cs typeface="2  Baran" pitchFamily="2" charset="-78"/>
              </a:rPr>
              <a:t>0/5mg</a:t>
            </a:r>
            <a:r>
              <a:rPr lang="fa-IR" dirty="0" smtClean="0">
                <a:solidFill>
                  <a:srgbClr val="FFFF00"/>
                </a:solidFill>
                <a:cs typeface="2  Baran" pitchFamily="2" charset="-78"/>
              </a:rPr>
              <a:t> آتروپین در بالغین با تحریک هسته عصب واگ در بصل النخاع باعث </a:t>
            </a:r>
            <a:r>
              <a:rPr lang="fa-IR" dirty="0" smtClean="0">
                <a:solidFill>
                  <a:srgbClr val="FF0000"/>
                </a:solidFill>
                <a:cs typeface="2  Baran" pitchFamily="2" charset="-78"/>
              </a:rPr>
              <a:t>تشدید برادیکاردی </a:t>
            </a:r>
            <a:r>
              <a:rPr lang="fa-IR" dirty="0" smtClean="0">
                <a:solidFill>
                  <a:srgbClr val="FFFF00"/>
                </a:solidFill>
                <a:cs typeface="2  Baran" pitchFamily="2" charset="-78"/>
              </a:rPr>
              <a:t>شود .</a:t>
            </a:r>
          </a:p>
          <a:p>
            <a:pPr algn="r" rtl="1" eaLnBrk="1" hangingPunct="1">
              <a:defRPr/>
            </a:pPr>
            <a:r>
              <a:rPr lang="fa-IR" dirty="0" smtClean="0">
                <a:solidFill>
                  <a:srgbClr val="FF0000"/>
                </a:solidFill>
                <a:cs typeface="2  Baran" pitchFamily="2" charset="-78"/>
              </a:rPr>
              <a:t>نکته دوم</a:t>
            </a:r>
            <a:r>
              <a:rPr lang="fa-IR" dirty="0" smtClean="0">
                <a:solidFill>
                  <a:srgbClr val="FFFF00"/>
                </a:solidFill>
                <a:cs typeface="2  Baran" pitchFamily="2" charset="-78"/>
              </a:rPr>
              <a:t>: تزریق آتروپین درحضور </a:t>
            </a:r>
            <a:r>
              <a:rPr lang="en-US" dirty="0" smtClean="0">
                <a:solidFill>
                  <a:srgbClr val="FFFF00"/>
                </a:solidFill>
                <a:cs typeface="2  Baran" pitchFamily="2" charset="-78"/>
              </a:rPr>
              <a:t>V.F</a:t>
            </a:r>
            <a:r>
              <a:rPr lang="fa-IR" dirty="0" smtClean="0">
                <a:solidFill>
                  <a:srgbClr val="FFFF00"/>
                </a:solidFill>
                <a:cs typeface="2  Baran" pitchFamily="2" charset="-78"/>
              </a:rPr>
              <a:t> باعث تبد یل </a:t>
            </a:r>
            <a:r>
              <a:rPr lang="en-US" dirty="0" err="1" smtClean="0">
                <a:solidFill>
                  <a:srgbClr val="FFFF00"/>
                </a:solidFill>
                <a:cs typeface="2  Baran" pitchFamily="2" charset="-78"/>
              </a:rPr>
              <a:t>CoarseV.F</a:t>
            </a:r>
            <a:r>
              <a:rPr lang="fa-IR" dirty="0" smtClean="0">
                <a:solidFill>
                  <a:srgbClr val="FFFF00"/>
                </a:solidFill>
                <a:cs typeface="2  Baran" pitchFamily="2" charset="-78"/>
              </a:rPr>
              <a:t> به </a:t>
            </a:r>
            <a:r>
              <a:rPr lang="en-US" dirty="0" err="1" smtClean="0">
                <a:solidFill>
                  <a:srgbClr val="FFFF00"/>
                </a:solidFill>
                <a:cs typeface="2  Baran" pitchFamily="2" charset="-78"/>
              </a:rPr>
              <a:t>FineV.F</a:t>
            </a:r>
            <a:r>
              <a:rPr lang="fa-IR" dirty="0" smtClean="0">
                <a:solidFill>
                  <a:srgbClr val="FFFF00"/>
                </a:solidFill>
                <a:cs typeface="2  Baran" pitchFamily="2" charset="-78"/>
              </a:rPr>
              <a:t> وضعیف شدن پاسخ به الکتروشوک می شود.</a:t>
            </a:r>
            <a:endParaRPr lang="en-US" dirty="0" smtClean="0">
              <a:solidFill>
                <a:srgbClr val="FFFF00"/>
              </a:solidFill>
              <a:cs typeface="2  Baran" pitchFamily="2" charset="-78"/>
            </a:endParaRPr>
          </a:p>
          <a:p>
            <a:pPr algn="r" rtl="1">
              <a:defRPr/>
            </a:pPr>
            <a:endParaRPr lang="en-US" sz="2800" dirty="0" smtClean="0">
              <a:solidFill>
                <a:srgbClr val="FFFF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0" y="0"/>
            <a:ext cx="9144000" cy="2782888"/>
          </a:xfrm>
        </p:spPr>
        <p:txBody>
          <a:bodyPr/>
          <a:lstStyle/>
          <a:p>
            <a:pPr rtl="1">
              <a:defRPr/>
            </a:pPr>
            <a:r>
              <a:rPr lang="fa-IR" altLang="en-US" sz="3200" b="1" dirty="0" smtClean="0">
                <a:solidFill>
                  <a:srgbClr val="FF9900"/>
                </a:solidFill>
                <a:cs typeface="B Titr" pitchFamily="2" charset="-78"/>
              </a:rPr>
              <a:t/>
            </a:r>
            <a:br>
              <a:rPr lang="fa-IR" altLang="en-US" sz="3200" b="1" dirty="0" smtClean="0">
                <a:solidFill>
                  <a:srgbClr val="FF9900"/>
                </a:solidFill>
                <a:cs typeface="B Titr" pitchFamily="2" charset="-78"/>
              </a:rPr>
            </a:br>
            <a:r>
              <a:rPr lang="fa-IR" altLang="en-US" sz="3200" b="1" dirty="0" smtClean="0">
                <a:solidFill>
                  <a:srgbClr val="FF9900"/>
                </a:solidFill>
                <a:cs typeface="B Titr" pitchFamily="2" charset="-78"/>
              </a:rPr>
              <a:t>داروهاي مورد استفاده در</a:t>
            </a:r>
            <a:r>
              <a:rPr lang="en-US" altLang="en-US" sz="3200" b="1" dirty="0">
                <a:solidFill>
                  <a:srgbClr val="FF3300"/>
                </a:solidFill>
                <a:cs typeface="B Titr" pitchFamily="2" charset="-78"/>
              </a:rPr>
              <a:t>CPR</a:t>
            </a:r>
            <a:r>
              <a:rPr lang="en-US" altLang="ar-SA" sz="3200" b="1" dirty="0">
                <a:solidFill>
                  <a:srgbClr val="FF3300"/>
                </a:solidFill>
                <a:cs typeface="B Titr" pitchFamily="2" charset="-78"/>
              </a:rPr>
              <a:t/>
            </a:r>
            <a:br>
              <a:rPr lang="en-US" altLang="ar-SA" sz="3200" b="1" dirty="0">
                <a:solidFill>
                  <a:srgbClr val="FF3300"/>
                </a:solidFill>
                <a:cs typeface="B Titr" pitchFamily="2" charset="-78"/>
              </a:rPr>
            </a:br>
            <a:r>
              <a:rPr lang="fa-IR" altLang="en-US" sz="3200" b="1" dirty="0">
                <a:solidFill>
                  <a:srgbClr val="FFFF00"/>
                </a:solidFill>
                <a:cs typeface="B Titr" pitchFamily="2" charset="-78"/>
              </a:rPr>
              <a:t/>
            </a:r>
            <a:br>
              <a:rPr lang="fa-IR" altLang="en-US" sz="3200" b="1" dirty="0">
                <a:solidFill>
                  <a:srgbClr val="FFFF00"/>
                </a:solidFill>
                <a:cs typeface="B Titr" pitchFamily="2" charset="-78"/>
              </a:rPr>
            </a:br>
            <a:endParaRPr lang="en-US" altLang="ar-SA" sz="3200" b="1" dirty="0" smtClean="0">
              <a:solidFill>
                <a:srgbClr val="FFFF00"/>
              </a:solidFill>
              <a:cs typeface="B Titr" pitchFamily="2" charset="-78"/>
            </a:endParaRPr>
          </a:p>
        </p:txBody>
      </p:sp>
      <p:sp>
        <p:nvSpPr>
          <p:cNvPr id="6147" name="Rectangle 3"/>
          <p:cNvSpPr>
            <a:spLocks noGrp="1" noChangeArrowheads="1"/>
          </p:cNvSpPr>
          <p:nvPr>
            <p:ph type="subTitle" idx="1"/>
          </p:nvPr>
        </p:nvSpPr>
        <p:spPr>
          <a:xfrm>
            <a:off x="1547813" y="3284538"/>
            <a:ext cx="6400800" cy="2592387"/>
          </a:xfrm>
        </p:spPr>
        <p:txBody>
          <a:bodyPr/>
          <a:lstStyle/>
          <a:p>
            <a:pPr>
              <a:defRPr/>
            </a:pPr>
            <a:r>
              <a:rPr lang="en-US" altLang="en-US" dirty="0" smtClean="0"/>
              <a:t> </a:t>
            </a:r>
          </a:p>
        </p:txBody>
      </p:sp>
      <p:pic>
        <p:nvPicPr>
          <p:cNvPr id="5124" name="Picture 4" descr="44D24199-63B3-46AD-A21EFDF853B006B8"/>
          <p:cNvPicPr>
            <a:picLocks noChangeAspect="1" noChangeArrowheads="1"/>
          </p:cNvPicPr>
          <p:nvPr/>
        </p:nvPicPr>
        <p:blipFill>
          <a:blip r:embed="rId2"/>
          <a:srcRect/>
          <a:stretch>
            <a:fillRect/>
          </a:stretch>
        </p:blipFill>
        <p:spPr bwMode="auto">
          <a:xfrm>
            <a:off x="-28575" y="2557463"/>
            <a:ext cx="9172575" cy="40782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6146"/>
                                        </p:tgtEl>
                                        <p:attrNameLst>
                                          <p:attrName>style.visibility</p:attrName>
                                        </p:attrNameLst>
                                      </p:cBhvr>
                                      <p:to>
                                        <p:strVal val="visible"/>
                                      </p:to>
                                    </p:set>
                                    <p:anim to="" calcmode="lin" valueType="num">
                                      <p:cBhvr>
                                        <p:cTn id="7" dur="1" fill="hold"/>
                                        <p:tgtEl>
                                          <p:spTgt spid="6146"/>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6147">
                                            <p:txEl>
                                              <p:pRg st="0" end="0"/>
                                            </p:txEl>
                                          </p:spTgt>
                                        </p:tgtEl>
                                        <p:attrNameLst>
                                          <p:attrName>style.visibility</p:attrName>
                                        </p:attrNameLst>
                                      </p:cBhvr>
                                      <p:to>
                                        <p:strVal val="visible"/>
                                      </p:to>
                                    </p:set>
                                    <p:anim to="" calcmode="lin" valueType="num">
                                      <p:cBhvr>
                                        <p:cTn id="12" dur="1" fill="hold"/>
                                        <p:tgtEl>
                                          <p:spTgt spid="6147">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defRPr/>
            </a:pPr>
            <a:r>
              <a:rPr lang="fa-IR" sz="4000" b="1" dirty="0" smtClean="0">
                <a:solidFill>
                  <a:srgbClr val="FF0000"/>
                </a:solidFill>
                <a:cs typeface="2  Baran" pitchFamily="2" charset="-78"/>
              </a:rPr>
              <a:t>ليدوكائين</a:t>
            </a:r>
            <a:endParaRPr lang="en-US" sz="4000" b="1" dirty="0" smtClean="0">
              <a:solidFill>
                <a:srgbClr val="FF0000"/>
              </a:solidFill>
              <a:cs typeface="2  Baran" pitchFamily="2" charset="-78"/>
            </a:endParaRPr>
          </a:p>
        </p:txBody>
      </p:sp>
      <p:sp>
        <p:nvSpPr>
          <p:cNvPr id="23555" name="Rectangle 3"/>
          <p:cNvSpPr>
            <a:spLocks noGrp="1" noChangeArrowheads="1"/>
          </p:cNvSpPr>
          <p:nvPr>
            <p:ph type="body" idx="1"/>
          </p:nvPr>
        </p:nvSpPr>
        <p:spPr>
          <a:xfrm>
            <a:off x="0" y="1981200"/>
            <a:ext cx="9144000" cy="4114800"/>
          </a:xfrm>
        </p:spPr>
        <p:txBody>
          <a:bodyPr/>
          <a:lstStyle/>
          <a:p>
            <a:pPr algn="r" rtl="1">
              <a:defRPr/>
            </a:pPr>
            <a:r>
              <a:rPr lang="fa-IR" dirty="0" smtClean="0">
                <a:solidFill>
                  <a:srgbClr val="FFFF00"/>
                </a:solidFill>
                <a:cs typeface="2  Baran" pitchFamily="2" charset="-78"/>
              </a:rPr>
              <a:t>از سال 1950 بعنوان ضد آريتمي </a:t>
            </a:r>
          </a:p>
          <a:p>
            <a:pPr algn="r" rtl="1">
              <a:defRPr/>
            </a:pPr>
            <a:r>
              <a:rPr lang="fa-IR" dirty="0" smtClean="0">
                <a:solidFill>
                  <a:srgbClr val="FFFF00"/>
                </a:solidFill>
                <a:cs typeface="2  Baran" pitchFamily="2" charset="-78"/>
              </a:rPr>
              <a:t>كاهش هدايت پذيري و تحريك پذيري درميوكارد</a:t>
            </a:r>
          </a:p>
          <a:p>
            <a:pPr algn="r" rtl="1">
              <a:defRPr/>
            </a:pPr>
            <a:r>
              <a:rPr lang="fa-IR" dirty="0" smtClean="0">
                <a:solidFill>
                  <a:srgbClr val="FFFF00"/>
                </a:solidFill>
                <a:cs typeface="2  Baran" pitchFamily="2" charset="-78"/>
              </a:rPr>
              <a:t>سركوب فعاليت خودكاري درسيستم پوركينژ وعضله بطني</a:t>
            </a:r>
          </a:p>
          <a:p>
            <a:pPr algn="r" rtl="1">
              <a:defRPr/>
            </a:pPr>
            <a:r>
              <a:rPr lang="fa-IR" dirty="0" smtClean="0">
                <a:solidFill>
                  <a:srgbClr val="FFFF00"/>
                </a:solidFill>
                <a:cs typeface="2  Baran" pitchFamily="2" charset="-78"/>
              </a:rPr>
              <a:t>درمان </a:t>
            </a:r>
            <a:r>
              <a:rPr lang="fa-IR" dirty="0" smtClean="0">
                <a:solidFill>
                  <a:srgbClr val="FF3300"/>
                </a:solidFill>
                <a:cs typeface="2  Baran" pitchFamily="2" charset="-78"/>
              </a:rPr>
              <a:t>ديس ريتمي هاي بطني</a:t>
            </a:r>
            <a:r>
              <a:rPr lang="fa-IR" dirty="0" smtClean="0">
                <a:solidFill>
                  <a:srgbClr val="FFFF00"/>
                </a:solidFill>
                <a:cs typeface="2  Baran" pitchFamily="2" charset="-78"/>
              </a:rPr>
              <a:t> </a:t>
            </a:r>
            <a:r>
              <a:rPr lang="fa-IR" dirty="0" smtClean="0">
                <a:solidFill>
                  <a:srgbClr val="FF0066"/>
                </a:solidFill>
                <a:cs typeface="2  Baran" pitchFamily="2" charset="-78"/>
              </a:rPr>
              <a:t>پايدار</a:t>
            </a:r>
            <a:endParaRPr lang="en-US" dirty="0" smtClean="0">
              <a:solidFill>
                <a:srgbClr val="FFFF00"/>
              </a:solidFill>
              <a:cs typeface="2  Bara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blinds(horizontal)">
                                      <p:cBhvr>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blinds(horizontal)">
                                      <p:cBhvr>
                                        <p:cTn id="12" dur="500"/>
                                        <p:tgtEl>
                                          <p:spTgt spid="235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blinds(horizontal)">
                                      <p:cBhvr>
                                        <p:cTn id="17" dur="500"/>
                                        <p:tgtEl>
                                          <p:spTgt spid="235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Effect transition="in" filter="blinds(horizontal)">
                                      <p:cBhvr>
                                        <p:cTn id="22" dur="500"/>
                                        <p:tgtEl>
                                          <p:spTgt spid="235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defRPr/>
            </a:pPr>
            <a:r>
              <a:rPr lang="fa-IR" dirty="0" smtClean="0">
                <a:solidFill>
                  <a:srgbClr val="FF0000"/>
                </a:solidFill>
                <a:cs typeface="2  Baran" pitchFamily="2" charset="-78"/>
              </a:rPr>
              <a:t>دوزاژ دارو</a:t>
            </a:r>
            <a:endParaRPr lang="en-US" dirty="0" smtClean="0">
              <a:solidFill>
                <a:srgbClr val="FF0000"/>
              </a:solidFill>
              <a:cs typeface="2  Baran" pitchFamily="2" charset="-78"/>
            </a:endParaRPr>
          </a:p>
        </p:txBody>
      </p:sp>
      <p:sp>
        <p:nvSpPr>
          <p:cNvPr id="24579" name="Rectangle 3"/>
          <p:cNvSpPr>
            <a:spLocks noGrp="1" noChangeArrowheads="1"/>
          </p:cNvSpPr>
          <p:nvPr>
            <p:ph type="body" idx="1"/>
          </p:nvPr>
        </p:nvSpPr>
        <p:spPr>
          <a:xfrm>
            <a:off x="0" y="1981200"/>
            <a:ext cx="9144000" cy="4519613"/>
          </a:xfrm>
        </p:spPr>
        <p:txBody>
          <a:bodyPr/>
          <a:lstStyle/>
          <a:p>
            <a:pPr algn="r" rtl="1">
              <a:defRPr/>
            </a:pPr>
            <a:r>
              <a:rPr lang="fa-IR" sz="4000" dirty="0" smtClean="0">
                <a:solidFill>
                  <a:srgbClr val="FF3300"/>
                </a:solidFill>
                <a:cs typeface="2  Baran" pitchFamily="2" charset="-78"/>
              </a:rPr>
              <a:t>در بالغین و کودکان:</a:t>
            </a:r>
            <a:r>
              <a:rPr lang="fa-IR" dirty="0" smtClean="0">
                <a:cs typeface="2  Baran" pitchFamily="2" charset="-78"/>
              </a:rPr>
              <a:t> </a:t>
            </a:r>
            <a:r>
              <a:rPr lang="en-US" dirty="0" smtClean="0">
                <a:solidFill>
                  <a:srgbClr val="FF3300"/>
                </a:solidFill>
                <a:cs typeface="2  Baran" pitchFamily="2" charset="-78"/>
              </a:rPr>
              <a:t>1mg/kg</a:t>
            </a:r>
            <a:r>
              <a:rPr lang="fa-IR" dirty="0" smtClean="0">
                <a:solidFill>
                  <a:srgbClr val="FFFF00"/>
                </a:solidFill>
                <a:cs typeface="2  Baran" pitchFamily="2" charset="-78"/>
              </a:rPr>
              <a:t>در صورت عدم تاثير پس از 10 دقيقه</a:t>
            </a:r>
          </a:p>
          <a:p>
            <a:pPr algn="r" rtl="1">
              <a:defRPr/>
            </a:pPr>
            <a:r>
              <a:rPr lang="fa-IR" dirty="0" smtClean="0">
                <a:solidFill>
                  <a:srgbClr val="FFFF00"/>
                </a:solidFill>
                <a:cs typeface="2  Baran" pitchFamily="2" charset="-78"/>
              </a:rPr>
              <a:t> </a:t>
            </a:r>
            <a:r>
              <a:rPr lang="en-US" dirty="0" smtClean="0">
                <a:solidFill>
                  <a:srgbClr val="FFFF00"/>
                </a:solidFill>
                <a:cs typeface="2  Baran" pitchFamily="2" charset="-78"/>
              </a:rPr>
              <a:t>mg/kg</a:t>
            </a:r>
            <a:r>
              <a:rPr lang="fa-IR" dirty="0" smtClean="0">
                <a:solidFill>
                  <a:srgbClr val="FFFF00"/>
                </a:solidFill>
                <a:cs typeface="2  Baran" pitchFamily="2" charset="-78"/>
              </a:rPr>
              <a:t> </a:t>
            </a:r>
            <a:r>
              <a:rPr lang="en-US" dirty="0" smtClean="0">
                <a:solidFill>
                  <a:srgbClr val="FFFF00"/>
                </a:solidFill>
                <a:cs typeface="2  Baran" pitchFamily="2" charset="-78"/>
              </a:rPr>
              <a:t>0/5</a:t>
            </a:r>
            <a:r>
              <a:rPr lang="fa-IR" dirty="0" smtClean="0">
                <a:solidFill>
                  <a:srgbClr val="FFFF00"/>
                </a:solidFill>
                <a:cs typeface="2  Baran" pitchFamily="2" charset="-78"/>
              </a:rPr>
              <a:t> و تكرار آن در صورت عدم پاسخ تا حداكثر </a:t>
            </a:r>
            <a:r>
              <a:rPr lang="en-US" dirty="0" smtClean="0">
                <a:solidFill>
                  <a:srgbClr val="FFFF00"/>
                </a:solidFill>
                <a:cs typeface="2  Baran" pitchFamily="2" charset="-78"/>
              </a:rPr>
              <a:t>3mg/kg</a:t>
            </a:r>
            <a:endParaRPr lang="fa-IR" dirty="0" smtClean="0">
              <a:solidFill>
                <a:srgbClr val="FFFF00"/>
              </a:solidFill>
              <a:cs typeface="2  Baran" pitchFamily="2" charset="-78"/>
            </a:endParaRPr>
          </a:p>
          <a:p>
            <a:pPr algn="r" rtl="1">
              <a:defRPr/>
            </a:pPr>
            <a:r>
              <a:rPr lang="en-US" sz="3600" dirty="0" smtClean="0">
                <a:solidFill>
                  <a:srgbClr val="FF3300"/>
                </a:solidFill>
                <a:cs typeface="2  Baran" pitchFamily="2" charset="-78"/>
              </a:rPr>
              <a:t>Infusion:25-50 </a:t>
            </a:r>
            <a:r>
              <a:rPr lang="en-US" sz="3600" dirty="0" err="1" smtClean="0">
                <a:solidFill>
                  <a:srgbClr val="FF3300"/>
                </a:solidFill>
                <a:cs typeface="2  Baran" pitchFamily="2" charset="-78"/>
              </a:rPr>
              <a:t>mic</a:t>
            </a:r>
            <a:r>
              <a:rPr lang="en-US" sz="3600" dirty="0" smtClean="0">
                <a:solidFill>
                  <a:srgbClr val="FF3300"/>
                </a:solidFill>
                <a:cs typeface="2  Baran" pitchFamily="2" charset="-78"/>
              </a:rPr>
              <a:t>/kg/min</a:t>
            </a:r>
            <a:r>
              <a:rPr lang="fa-IR" sz="3600" dirty="0" smtClean="0">
                <a:cs typeface="2  Baran" pitchFamily="2" charset="-78"/>
              </a:rPr>
              <a:t>  </a:t>
            </a:r>
            <a:r>
              <a:rPr lang="fa-IR" dirty="0" smtClean="0">
                <a:solidFill>
                  <a:srgbClr val="FFFF00"/>
                </a:solidFill>
                <a:cs typeface="2  Baran" pitchFamily="2" charset="-78"/>
              </a:rPr>
              <a:t>(حداقل 24 ساعت)</a:t>
            </a:r>
          </a:p>
          <a:p>
            <a:pPr algn="r" rtl="1">
              <a:defRPr/>
            </a:pPr>
            <a:r>
              <a:rPr lang="en-US" sz="4000" dirty="0" smtClean="0">
                <a:solidFill>
                  <a:srgbClr val="FF3300"/>
                </a:solidFill>
                <a:cs typeface="2  Baran" pitchFamily="2" charset="-78"/>
              </a:rPr>
              <a:t>Infusion:1-4mg/min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blinds(horizontal)">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blinds(horizontal)">
                                      <p:cBhvr>
                                        <p:cTn id="12" dur="500"/>
                                        <p:tgtEl>
                                          <p:spTgt spid="245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blinds(horizontal)">
                                      <p:cBhvr>
                                        <p:cTn id="17" dur="500"/>
                                        <p:tgtEl>
                                          <p:spTgt spid="245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blinds(horizontal)">
                                      <p:cBhvr>
                                        <p:cTn id="22" dur="500"/>
                                        <p:tgtEl>
                                          <p:spTgt spid="24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28600" y="0"/>
            <a:ext cx="7772400" cy="785813"/>
          </a:xfrm>
        </p:spPr>
        <p:txBody>
          <a:bodyPr/>
          <a:lstStyle/>
          <a:p>
            <a:pPr>
              <a:defRPr/>
            </a:pPr>
            <a:r>
              <a:rPr lang="fa-IR" sz="2400" dirty="0" smtClean="0">
                <a:solidFill>
                  <a:srgbClr val="FF0000"/>
                </a:solidFill>
                <a:effectLst>
                  <a:outerShdw blurRad="38100" dist="38100" dir="2700000" algn="tl">
                    <a:srgbClr val="000000">
                      <a:alpha val="43137"/>
                    </a:srgbClr>
                  </a:outerShdw>
                </a:effectLst>
                <a:cs typeface="B Titr" pitchFamily="2" charset="-78"/>
              </a:rPr>
              <a:t>مراقبت های تزریق دارو</a:t>
            </a:r>
            <a:endParaRPr lang="en-US" sz="2400" dirty="0" smtClean="0">
              <a:solidFill>
                <a:srgbClr val="FF0000"/>
              </a:solidFill>
              <a:effectLst>
                <a:outerShdw blurRad="38100" dist="38100" dir="2700000" algn="tl">
                  <a:srgbClr val="000000">
                    <a:alpha val="43137"/>
                  </a:srgbClr>
                </a:outerShdw>
              </a:effectLst>
              <a:cs typeface="B Titr" pitchFamily="2" charset="-78"/>
            </a:endParaRPr>
          </a:p>
        </p:txBody>
      </p:sp>
      <p:sp>
        <p:nvSpPr>
          <p:cNvPr id="55299" name="Rectangle 3"/>
          <p:cNvSpPr>
            <a:spLocks noGrp="1" noChangeArrowheads="1"/>
          </p:cNvSpPr>
          <p:nvPr>
            <p:ph type="body" idx="1"/>
          </p:nvPr>
        </p:nvSpPr>
        <p:spPr>
          <a:xfrm>
            <a:off x="0" y="857250"/>
            <a:ext cx="9001125" cy="6000750"/>
          </a:xfrm>
        </p:spPr>
        <p:txBody>
          <a:bodyPr/>
          <a:lstStyle/>
          <a:p>
            <a:pPr algn="r" rtl="1" eaLnBrk="1" hangingPunct="1">
              <a:defRPr/>
            </a:pPr>
            <a:r>
              <a:rPr lang="fa-IR" b="1" dirty="0" smtClean="0">
                <a:solidFill>
                  <a:srgbClr val="FFFF00"/>
                </a:solidFill>
                <a:latin typeface="Arial" pitchFamily="34" charset="0"/>
                <a:cs typeface="2  Baran" pitchFamily="2" charset="-78"/>
              </a:rPr>
              <a:t>بیمار حتماً تحت ما نیتورینگ باشد </a:t>
            </a:r>
          </a:p>
          <a:p>
            <a:pPr algn="r" rtl="1" eaLnBrk="1" hangingPunct="1">
              <a:defRPr/>
            </a:pPr>
            <a:r>
              <a:rPr lang="fa-IR" dirty="0" smtClean="0">
                <a:solidFill>
                  <a:srgbClr val="FFFFFF"/>
                </a:solidFill>
                <a:latin typeface="Arial" pitchFamily="34" charset="0"/>
                <a:cs typeface="2  Baran" pitchFamily="2" charset="-78"/>
              </a:rPr>
              <a:t>در صورت علائم تضعیف بیش ازحد قلب( </a:t>
            </a:r>
            <a:r>
              <a:rPr lang="en-US" b="1" dirty="0" smtClean="0">
                <a:solidFill>
                  <a:srgbClr val="FFFF00"/>
                </a:solidFill>
                <a:latin typeface="Arial" pitchFamily="34" charset="0"/>
                <a:cs typeface="2  Baran" pitchFamily="2" charset="-78"/>
              </a:rPr>
              <a:t>PR</a:t>
            </a:r>
            <a:r>
              <a:rPr lang="fa-IR" b="1" dirty="0" smtClean="0">
                <a:solidFill>
                  <a:srgbClr val="FFFF00"/>
                </a:solidFill>
                <a:latin typeface="Arial" pitchFamily="34" charset="0"/>
                <a:cs typeface="2  Baran" pitchFamily="2" charset="-78"/>
              </a:rPr>
              <a:t> طولا نی و </a:t>
            </a:r>
            <a:r>
              <a:rPr lang="en-US" b="1" dirty="0" smtClean="0">
                <a:solidFill>
                  <a:srgbClr val="FFFF00"/>
                </a:solidFill>
                <a:latin typeface="Arial" pitchFamily="34" charset="0"/>
                <a:cs typeface="2  Baran" pitchFamily="2" charset="-78"/>
              </a:rPr>
              <a:t>QRS</a:t>
            </a:r>
            <a:r>
              <a:rPr lang="fa-IR" b="1" dirty="0" smtClean="0">
                <a:solidFill>
                  <a:srgbClr val="FFFF00"/>
                </a:solidFill>
                <a:latin typeface="Arial" pitchFamily="34" charset="0"/>
                <a:cs typeface="2  Baran" pitchFamily="2" charset="-78"/>
              </a:rPr>
              <a:t> پهن</a:t>
            </a:r>
            <a:r>
              <a:rPr lang="fa-IR" dirty="0" smtClean="0">
                <a:solidFill>
                  <a:srgbClr val="FFFFFF"/>
                </a:solidFill>
                <a:latin typeface="Arial" pitchFamily="34" charset="0"/>
                <a:cs typeface="2  Baran" pitchFamily="2" charset="-78"/>
              </a:rPr>
              <a:t>) </a:t>
            </a:r>
            <a:r>
              <a:rPr lang="fa-IR" b="1" dirty="0" smtClean="0">
                <a:solidFill>
                  <a:srgbClr val="FFFF00"/>
                </a:solidFill>
                <a:latin typeface="Arial" pitchFamily="34" charset="0"/>
                <a:cs typeface="2  Baran" pitchFamily="2" charset="-78"/>
              </a:rPr>
              <a:t>قطع شود </a:t>
            </a:r>
          </a:p>
          <a:p>
            <a:pPr algn="r" rtl="1" eaLnBrk="1" hangingPunct="1">
              <a:defRPr/>
            </a:pPr>
            <a:r>
              <a:rPr lang="fa-IR" dirty="0" smtClean="0">
                <a:solidFill>
                  <a:srgbClr val="FFFFFF"/>
                </a:solidFill>
                <a:latin typeface="Arial" pitchFamily="34" charset="0"/>
                <a:cs typeface="2  Baran" pitchFamily="2" charset="-78"/>
              </a:rPr>
              <a:t>دوز حمله ای </a:t>
            </a:r>
            <a:r>
              <a:rPr lang="en-US" dirty="0" smtClean="0">
                <a:solidFill>
                  <a:srgbClr val="FFFF00"/>
                </a:solidFill>
                <a:latin typeface="Arial" pitchFamily="34" charset="0"/>
                <a:cs typeface="2  Baran" pitchFamily="2" charset="-78"/>
              </a:rPr>
              <a:t>Blouse</a:t>
            </a:r>
            <a:r>
              <a:rPr lang="fa-IR" dirty="0" smtClean="0">
                <a:solidFill>
                  <a:srgbClr val="FFFF00"/>
                </a:solidFill>
                <a:latin typeface="Arial" pitchFamily="34" charset="0"/>
                <a:cs typeface="2  Baran" pitchFamily="2" charset="-78"/>
              </a:rPr>
              <a:t> به صورت رقیق نشده و مستقیم وریدی </a:t>
            </a:r>
            <a:r>
              <a:rPr lang="fa-IR" dirty="0" smtClean="0">
                <a:solidFill>
                  <a:srgbClr val="FFFFFF"/>
                </a:solidFill>
                <a:latin typeface="Arial" pitchFamily="34" charset="0"/>
                <a:cs typeface="2  Baran" pitchFamily="2" charset="-78"/>
              </a:rPr>
              <a:t>تزریق شود.</a:t>
            </a:r>
          </a:p>
          <a:p>
            <a:pPr algn="r" rtl="1" eaLnBrk="1" hangingPunct="1">
              <a:defRPr/>
            </a:pPr>
            <a:r>
              <a:rPr lang="fa-IR" dirty="0" smtClean="0">
                <a:solidFill>
                  <a:srgbClr val="FFFF00"/>
                </a:solidFill>
                <a:latin typeface="Arial" pitchFamily="34" charset="0"/>
                <a:cs typeface="2  Baran" pitchFamily="2" charset="-78"/>
              </a:rPr>
              <a:t>کنترل وضعیت </a:t>
            </a:r>
            <a:r>
              <a:rPr lang="en-US" dirty="0" smtClean="0">
                <a:solidFill>
                  <a:srgbClr val="FFFF00"/>
                </a:solidFill>
                <a:latin typeface="Arial" pitchFamily="34" charset="0"/>
                <a:cs typeface="2  Baran" pitchFamily="2" charset="-78"/>
              </a:rPr>
              <a:t>CNS</a:t>
            </a:r>
            <a:r>
              <a:rPr lang="fa-IR" dirty="0" smtClean="0">
                <a:solidFill>
                  <a:srgbClr val="FFFF00"/>
                </a:solidFill>
                <a:latin typeface="Arial" pitchFamily="34" charset="0"/>
                <a:cs typeface="2  Baran" pitchFamily="2" charset="-78"/>
              </a:rPr>
              <a:t>  بیمار ( سرگیجه ، اختلالات بینایی ، تشنج)</a:t>
            </a:r>
            <a:endParaRPr lang="en-US" dirty="0" smtClean="0">
              <a:solidFill>
                <a:srgbClr val="FFFFFF"/>
              </a:solidFill>
              <a:latin typeface="Arial" pitchFamily="34" charset="0"/>
              <a:cs typeface="2  Baran" pitchFamily="2" charset="-78"/>
            </a:endParaRPr>
          </a:p>
          <a:p>
            <a:pPr algn="r" rtl="1" eaLnBrk="1" hangingPunct="1">
              <a:defRPr/>
            </a:pPr>
            <a:r>
              <a:rPr lang="fa-IR" b="1" dirty="0" smtClean="0">
                <a:solidFill>
                  <a:srgbClr val="FFFF00"/>
                </a:solidFill>
                <a:latin typeface="Arial" pitchFamily="34" charset="0"/>
                <a:cs typeface="2  Baran" pitchFamily="2" charset="-78"/>
              </a:rPr>
              <a:t>برای درمان هیپو تانسیون، دادن مایعات وریدی وداروهای وازوپرسور</a:t>
            </a:r>
            <a:endParaRPr lang="en-US" b="1" dirty="0" smtClean="0">
              <a:solidFill>
                <a:srgbClr val="FFFF00"/>
              </a:solidFill>
              <a:latin typeface="Arial" pitchFamily="34" charset="0"/>
              <a:cs typeface="2  Baran" pitchFamily="2" charset="-78"/>
            </a:endParaRPr>
          </a:p>
          <a:p>
            <a:pPr eaLnBrk="1" hangingPunct="1">
              <a:defRPr/>
            </a:pPr>
            <a:endParaRPr lang="en-US" sz="3600" dirty="0" smtClean="0">
              <a:solidFill>
                <a:srgbClr val="FFFFFF"/>
              </a:solidFill>
              <a:latin typeface="Arial" pitchFamily="34" charset="0"/>
              <a:cs typeface="Arial" pitchFamily="34" charset="0"/>
            </a:endParaRPr>
          </a:p>
          <a:p>
            <a:pPr algn="r" rtl="1">
              <a:defRPr/>
            </a:pPr>
            <a:endParaRPr lang="en-US" sz="2400" dirty="0" smtClean="0">
              <a:solidFill>
                <a:srgbClr val="FFFFF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8600" y="0"/>
            <a:ext cx="7772400" cy="1000125"/>
          </a:xfrm>
        </p:spPr>
        <p:txBody>
          <a:bodyPr/>
          <a:lstStyle/>
          <a:p>
            <a:pPr>
              <a:defRPr/>
            </a:pPr>
            <a:r>
              <a:rPr lang="fa-IR" sz="3600" dirty="0" smtClean="0">
                <a:solidFill>
                  <a:srgbClr val="FF0000"/>
                </a:solidFill>
                <a:cs typeface="2  Baran" pitchFamily="2" charset="-78"/>
              </a:rPr>
              <a:t>عوارض:</a:t>
            </a:r>
            <a:endParaRPr lang="en-US" sz="3600" dirty="0" smtClean="0">
              <a:solidFill>
                <a:srgbClr val="FF0000"/>
              </a:solidFill>
              <a:cs typeface="2  Baran" pitchFamily="2" charset="-78"/>
            </a:endParaRPr>
          </a:p>
        </p:txBody>
      </p:sp>
      <p:sp>
        <p:nvSpPr>
          <p:cNvPr id="25603" name="Rectangle 3"/>
          <p:cNvSpPr>
            <a:spLocks noGrp="1" noChangeArrowheads="1"/>
          </p:cNvSpPr>
          <p:nvPr>
            <p:ph type="body" idx="1"/>
          </p:nvPr>
        </p:nvSpPr>
        <p:spPr>
          <a:xfrm>
            <a:off x="0" y="1357313"/>
            <a:ext cx="9144000" cy="4738687"/>
          </a:xfrm>
        </p:spPr>
        <p:txBody>
          <a:bodyPr/>
          <a:lstStyle/>
          <a:p>
            <a:pPr algn="r" rtl="1">
              <a:lnSpc>
                <a:spcPct val="90000"/>
              </a:lnSpc>
              <a:defRPr/>
            </a:pPr>
            <a:r>
              <a:rPr lang="fa-IR" dirty="0" smtClean="0">
                <a:solidFill>
                  <a:srgbClr val="FFFF00"/>
                </a:solidFill>
                <a:cs typeface="2  Baran" pitchFamily="2" charset="-78"/>
              </a:rPr>
              <a:t>عوارض نورولوژيك:</a:t>
            </a:r>
            <a:r>
              <a:rPr lang="fa-IR" dirty="0" smtClean="0">
                <a:solidFill>
                  <a:srgbClr val="FFFFFF"/>
                </a:solidFill>
                <a:cs typeface="2  Baran" pitchFamily="2" charset="-78"/>
              </a:rPr>
              <a:t>( </a:t>
            </a:r>
            <a:r>
              <a:rPr lang="fa-IR" dirty="0" smtClean="0">
                <a:solidFill>
                  <a:srgbClr val="FFFFFF"/>
                </a:solidFill>
                <a:latin typeface="Arial" pitchFamily="34" charset="0"/>
                <a:cs typeface="2  Baran" pitchFamily="2" charset="-78"/>
              </a:rPr>
              <a:t>تغيير سطح هوشياري ، تشنج، بی قراری،وزوز گوش، تاری دید، تهوع و استفراغ ، انقباضات ظریف عضلانی)</a:t>
            </a:r>
            <a:endParaRPr lang="fa-IR" dirty="0" smtClean="0">
              <a:solidFill>
                <a:srgbClr val="FFFFFF"/>
              </a:solidFill>
              <a:cs typeface="2  Baran" pitchFamily="2" charset="-78"/>
            </a:endParaRPr>
          </a:p>
          <a:p>
            <a:pPr algn="r" rtl="1">
              <a:lnSpc>
                <a:spcPct val="90000"/>
              </a:lnSpc>
              <a:defRPr/>
            </a:pPr>
            <a:r>
              <a:rPr lang="fa-IR" dirty="0" smtClean="0">
                <a:solidFill>
                  <a:srgbClr val="FFFF00"/>
                </a:solidFill>
                <a:cs typeface="2  Baran" pitchFamily="2" charset="-78"/>
              </a:rPr>
              <a:t>تشديد بلوكهاي قلبي</a:t>
            </a:r>
          </a:p>
          <a:p>
            <a:pPr algn="r" rtl="1">
              <a:lnSpc>
                <a:spcPct val="90000"/>
              </a:lnSpc>
              <a:defRPr/>
            </a:pPr>
            <a:r>
              <a:rPr lang="fa-IR" dirty="0" smtClean="0">
                <a:solidFill>
                  <a:srgbClr val="FFFF00"/>
                </a:solidFill>
                <a:cs typeface="2  Baran" pitchFamily="2" charset="-78"/>
              </a:rPr>
              <a:t>دپرسيون ميوكارد وكاهش فشار خون </a:t>
            </a:r>
            <a:endParaRPr lang="fa-IR" dirty="0" smtClean="0">
              <a:latin typeface="Arial" pitchFamily="34" charset="0"/>
              <a:cs typeface="2  Baran" pitchFamily="2" charset="-78"/>
            </a:endParaRPr>
          </a:p>
          <a:p>
            <a:pPr algn="r" rtl="1" eaLnBrk="1" hangingPunct="1">
              <a:lnSpc>
                <a:spcPct val="90000"/>
              </a:lnSpc>
              <a:defRPr/>
            </a:pPr>
            <a:r>
              <a:rPr lang="fa-IR" dirty="0" smtClean="0">
                <a:cs typeface="2  Baran" pitchFamily="2" charset="-78"/>
              </a:rPr>
              <a:t> </a:t>
            </a:r>
            <a:r>
              <a:rPr lang="fa-IR" b="1" dirty="0" smtClean="0">
                <a:solidFill>
                  <a:srgbClr val="FF3300"/>
                </a:solidFill>
                <a:cs typeface="2  Baran" pitchFamily="2" charset="-78"/>
              </a:rPr>
              <a:t>مهم ترین</a:t>
            </a:r>
            <a:r>
              <a:rPr lang="fa-IR" dirty="0" smtClean="0">
                <a:cs typeface="2  Baran" pitchFamily="2" charset="-78"/>
              </a:rPr>
              <a:t>:  دپرسیون میوکارد و انبساط عروق محیطی که به </a:t>
            </a:r>
            <a:r>
              <a:rPr lang="fa-IR" b="1" dirty="0" smtClean="0">
                <a:solidFill>
                  <a:srgbClr val="FFFF00"/>
                </a:solidFill>
                <a:cs typeface="2  Baran" pitchFamily="2" charset="-78"/>
              </a:rPr>
              <a:t>هيپوتانسیون و برادیکاردی </a:t>
            </a:r>
            <a:r>
              <a:rPr lang="fa-IR" dirty="0" smtClean="0">
                <a:cs typeface="2  Baran" pitchFamily="2" charset="-78"/>
              </a:rPr>
              <a:t>منجرمی شود</a:t>
            </a:r>
            <a:r>
              <a:rPr lang="en-US" dirty="0" smtClean="0">
                <a:cs typeface="2  Baran" pitchFamily="2" charset="-78"/>
              </a:rPr>
              <a:t> </a:t>
            </a:r>
          </a:p>
          <a:p>
            <a:pPr algn="r" rtl="1">
              <a:lnSpc>
                <a:spcPct val="90000"/>
              </a:lnSpc>
              <a:defRPr/>
            </a:pPr>
            <a:endParaRPr lang="en-US" dirty="0" smtClean="0">
              <a:solidFill>
                <a:srgbClr val="FFFF00"/>
              </a:solidFil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blinds(horizontal)">
                                      <p:cBhvr>
                                        <p:cTn id="7" dur="5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12" dur="500"/>
                                        <p:tgtEl>
                                          <p:spTgt spid="25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17" dur="500"/>
                                        <p:tgtEl>
                                          <p:spTgt spid="256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22" dur="500"/>
                                        <p:tgtEl>
                                          <p:spTgt spid="25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5"/>
          <p:cNvSpPr>
            <a:spLocks noGrp="1" noChangeArrowheads="1"/>
          </p:cNvSpPr>
          <p:nvPr>
            <p:ph type="ctrTitle"/>
          </p:nvPr>
        </p:nvSpPr>
        <p:spPr>
          <a:xfrm>
            <a:off x="900113" y="333375"/>
            <a:ext cx="7772400" cy="1143000"/>
          </a:xfrm>
        </p:spPr>
        <p:txBody>
          <a:bodyPr/>
          <a:lstStyle/>
          <a:p>
            <a:pPr>
              <a:defRPr/>
            </a:pPr>
            <a:r>
              <a:rPr lang="fa-IR" sz="3200" dirty="0" smtClean="0">
                <a:solidFill>
                  <a:srgbClr val="FF0000"/>
                </a:solidFill>
                <a:latin typeface="Arial" pitchFamily="34" charset="0"/>
                <a:cs typeface="2  Baran" pitchFamily="2" charset="-78"/>
              </a:rPr>
              <a:t>مسمومیت و درمان</a:t>
            </a:r>
            <a:endParaRPr lang="en-US" sz="3200" dirty="0" smtClean="0">
              <a:solidFill>
                <a:srgbClr val="FF0000"/>
              </a:solidFill>
              <a:latin typeface="Arial" pitchFamily="34" charset="0"/>
              <a:cs typeface="2  Baran" pitchFamily="2" charset="-78"/>
            </a:endParaRPr>
          </a:p>
        </p:txBody>
      </p:sp>
      <p:sp>
        <p:nvSpPr>
          <p:cNvPr id="52230" name="Rectangle 6"/>
          <p:cNvSpPr>
            <a:spLocks noGrp="1" noChangeArrowheads="1"/>
          </p:cNvSpPr>
          <p:nvPr>
            <p:ph type="subTitle" idx="1"/>
          </p:nvPr>
        </p:nvSpPr>
        <p:spPr>
          <a:xfrm>
            <a:off x="857250" y="1571625"/>
            <a:ext cx="8143875" cy="5097463"/>
          </a:xfrm>
        </p:spPr>
        <p:txBody>
          <a:bodyPr/>
          <a:lstStyle/>
          <a:p>
            <a:pPr algn="just" rtl="1" eaLnBrk="1" hangingPunct="1">
              <a:lnSpc>
                <a:spcPct val="90000"/>
              </a:lnSpc>
              <a:defRPr/>
            </a:pPr>
            <a:endParaRPr lang="fa-IR" b="1" dirty="0" smtClean="0">
              <a:latin typeface="Arial" pitchFamily="34" charset="0"/>
              <a:cs typeface="2  Baran" pitchFamily="2" charset="-78"/>
            </a:endParaRPr>
          </a:p>
          <a:p>
            <a:pPr algn="just" rtl="1" eaLnBrk="1" hangingPunct="1">
              <a:lnSpc>
                <a:spcPct val="90000"/>
              </a:lnSpc>
              <a:defRPr/>
            </a:pPr>
            <a:r>
              <a:rPr lang="fa-IR" b="1" dirty="0" smtClean="0">
                <a:latin typeface="Arial" pitchFamily="34" charset="0"/>
                <a:cs typeface="2  Baran" pitchFamily="2" charset="-78"/>
              </a:rPr>
              <a:t>مسمومیت با لیدوکایین شایع است .</a:t>
            </a:r>
          </a:p>
          <a:p>
            <a:pPr algn="just" rtl="1" eaLnBrk="1" hangingPunct="1">
              <a:lnSpc>
                <a:spcPct val="90000"/>
              </a:lnSpc>
              <a:defRPr/>
            </a:pPr>
            <a:r>
              <a:rPr lang="fa-IR" b="1" dirty="0" smtClean="0">
                <a:latin typeface="Arial" pitchFamily="34" charset="0"/>
                <a:cs typeface="2  Baran" pitchFamily="2" charset="-78"/>
              </a:rPr>
              <a:t>بیشتر تشنجات ناشی از تزریق وریدی از بین می رود و درمان عمدتا" عبارت است از</a:t>
            </a:r>
            <a:r>
              <a:rPr lang="en-US" b="1" dirty="0" smtClean="0">
                <a:solidFill>
                  <a:srgbClr val="FFFF00"/>
                </a:solidFill>
                <a:latin typeface="Arial" pitchFamily="34" charset="0"/>
                <a:cs typeface="2  Baran" pitchFamily="2" charset="-78"/>
              </a:rPr>
              <a:t>O2</a:t>
            </a:r>
            <a:r>
              <a:rPr lang="fa-IR" b="1" dirty="0" smtClean="0">
                <a:solidFill>
                  <a:srgbClr val="FFFF00"/>
                </a:solidFill>
                <a:latin typeface="Arial" pitchFamily="34" charset="0"/>
                <a:cs typeface="2  Baran" pitchFamily="2" charset="-78"/>
              </a:rPr>
              <a:t> تراپی </a:t>
            </a:r>
            <a:r>
              <a:rPr lang="fa-IR" b="1" dirty="0" smtClean="0">
                <a:latin typeface="Arial" pitchFamily="34" charset="0"/>
                <a:cs typeface="2  Baran" pitchFamily="2" charset="-78"/>
              </a:rPr>
              <a:t>و در صورت ادامه تشنج دیازپام یا تیوپنتال لازم است.</a:t>
            </a:r>
            <a:endParaRPr lang="en-US" b="1" dirty="0" smtClean="0">
              <a:latin typeface="Arial" pitchFamily="34" charset="0"/>
              <a:cs typeface="2  Baran" pitchFamily="2" charset="-78"/>
            </a:endParaRPr>
          </a:p>
          <a:p>
            <a:pPr eaLnBrk="1" hangingPunct="1">
              <a:lnSpc>
                <a:spcPct val="90000"/>
              </a:lnSpc>
              <a:defRPr/>
            </a:pPr>
            <a:endParaRPr lang="en-US" sz="24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defRPr/>
            </a:pPr>
            <a:r>
              <a:rPr lang="fa-IR" sz="4800" dirty="0" smtClean="0">
                <a:solidFill>
                  <a:srgbClr val="FF0000"/>
                </a:solidFill>
                <a:cs typeface="2  Baran" pitchFamily="2" charset="-78"/>
              </a:rPr>
              <a:t>آميودارون</a:t>
            </a:r>
            <a:endParaRPr lang="en-US" sz="4800" dirty="0" smtClean="0">
              <a:solidFill>
                <a:srgbClr val="FF0000"/>
              </a:solidFill>
              <a:cs typeface="2  Baran" pitchFamily="2" charset="-78"/>
            </a:endParaRPr>
          </a:p>
        </p:txBody>
      </p:sp>
      <p:sp>
        <p:nvSpPr>
          <p:cNvPr id="32771" name="Rectangle 3"/>
          <p:cNvSpPr>
            <a:spLocks noGrp="1" noChangeArrowheads="1"/>
          </p:cNvSpPr>
          <p:nvPr>
            <p:ph type="body" idx="1"/>
          </p:nvPr>
        </p:nvSpPr>
        <p:spPr/>
        <p:txBody>
          <a:bodyPr/>
          <a:lstStyle/>
          <a:p>
            <a:pPr algn="r" rtl="1">
              <a:lnSpc>
                <a:spcPct val="90000"/>
              </a:lnSpc>
              <a:defRPr/>
            </a:pPr>
            <a:r>
              <a:rPr lang="fa-IR" dirty="0" smtClean="0">
                <a:solidFill>
                  <a:srgbClr val="FFFF00"/>
                </a:solidFill>
                <a:cs typeface="2  Baran" pitchFamily="2" charset="-78"/>
              </a:rPr>
              <a:t>از سال 1970 شناخته شد</a:t>
            </a:r>
          </a:p>
          <a:p>
            <a:pPr algn="r" rtl="1">
              <a:lnSpc>
                <a:spcPct val="90000"/>
              </a:lnSpc>
              <a:defRPr/>
            </a:pPr>
            <a:r>
              <a:rPr lang="fa-IR" dirty="0" smtClean="0">
                <a:solidFill>
                  <a:srgbClr val="FFFF00"/>
                </a:solidFill>
                <a:cs typeface="2  Baran" pitchFamily="2" charset="-78"/>
              </a:rPr>
              <a:t>افزايش پتانسيل عمل</a:t>
            </a:r>
          </a:p>
          <a:p>
            <a:pPr algn="r" rtl="1">
              <a:lnSpc>
                <a:spcPct val="90000"/>
              </a:lnSpc>
              <a:defRPr/>
            </a:pPr>
            <a:r>
              <a:rPr lang="fa-IR" dirty="0" smtClean="0">
                <a:solidFill>
                  <a:srgbClr val="FFFF00"/>
                </a:solidFill>
                <a:cs typeface="2  Baran" pitchFamily="2" charset="-78"/>
              </a:rPr>
              <a:t>كاهش هدايت پذيري</a:t>
            </a:r>
          </a:p>
          <a:p>
            <a:pPr algn="r" rtl="1">
              <a:lnSpc>
                <a:spcPct val="90000"/>
              </a:lnSpc>
              <a:defRPr/>
            </a:pPr>
            <a:r>
              <a:rPr lang="fa-IR" dirty="0" smtClean="0">
                <a:solidFill>
                  <a:srgbClr val="FFFF00"/>
                </a:solidFill>
                <a:cs typeface="2  Baran" pitchFamily="2" charset="-78"/>
              </a:rPr>
              <a:t>افزايش تحريك ناپذيري</a:t>
            </a:r>
          </a:p>
          <a:p>
            <a:pPr algn="r" rtl="1">
              <a:lnSpc>
                <a:spcPct val="90000"/>
              </a:lnSpc>
              <a:defRPr/>
            </a:pPr>
            <a:endParaRPr lang="fa-IR" dirty="0" smtClean="0">
              <a:solidFill>
                <a:srgbClr val="FFFF00"/>
              </a:solidFill>
              <a:cs typeface="2  Baran" pitchFamily="2" charset="-78"/>
            </a:endParaRPr>
          </a:p>
          <a:p>
            <a:pPr algn="r" rtl="1">
              <a:lnSpc>
                <a:spcPct val="90000"/>
              </a:lnSpc>
              <a:defRPr/>
            </a:pPr>
            <a:r>
              <a:rPr lang="fa-IR" dirty="0" smtClean="0">
                <a:solidFill>
                  <a:srgbClr val="FF9900"/>
                </a:solidFill>
                <a:cs typeface="2  Baran" pitchFamily="2" charset="-78"/>
              </a:rPr>
              <a:t>انديكاسيون:</a:t>
            </a:r>
          </a:p>
          <a:p>
            <a:pPr algn="r" rtl="1">
              <a:lnSpc>
                <a:spcPct val="90000"/>
              </a:lnSpc>
              <a:defRPr/>
            </a:pPr>
            <a:r>
              <a:rPr lang="fa-IR" b="1" dirty="0" smtClean="0">
                <a:solidFill>
                  <a:srgbClr val="FFFF00"/>
                </a:solidFill>
                <a:cs typeface="2  Baran" pitchFamily="2" charset="-78"/>
              </a:rPr>
              <a:t>در ديس ريتمي هاي </a:t>
            </a:r>
            <a:r>
              <a:rPr lang="fa-IR" b="1" dirty="0" smtClean="0">
                <a:solidFill>
                  <a:srgbClr val="FF3300"/>
                </a:solidFill>
                <a:cs typeface="2  Baran" pitchFamily="2" charset="-78"/>
              </a:rPr>
              <a:t>بطني وفوق بطني</a:t>
            </a:r>
            <a:endParaRPr lang="en-US" b="1" dirty="0" smtClean="0">
              <a:solidFill>
                <a:srgbClr val="FF3300"/>
              </a:solidFill>
              <a:cs typeface="2  Baran" pitchFamily="2" charset="-78"/>
            </a:endParaRPr>
          </a:p>
        </p:txBody>
      </p:sp>
      <p:pic>
        <p:nvPicPr>
          <p:cNvPr id="8" name="Picture 2" descr="نتیجه تصویری برای مراحل پتانسیل عمل در قلب"/>
          <p:cNvPicPr>
            <a:picLocks noChangeAspect="1" noChangeArrowheads="1"/>
          </p:cNvPicPr>
          <p:nvPr/>
        </p:nvPicPr>
        <p:blipFill>
          <a:blip r:embed="rId2"/>
          <a:srcRect/>
          <a:stretch>
            <a:fillRect/>
          </a:stretch>
        </p:blipFill>
        <p:spPr bwMode="auto">
          <a:xfrm>
            <a:off x="155575" y="2500306"/>
            <a:ext cx="3916359" cy="264320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diamond(in)">
                                      <p:cBhvr>
                                        <p:cTn id="7" dur="2000"/>
                                        <p:tgtEl>
                                          <p:spTgt spid="32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diamond(in)">
                                      <p:cBhvr>
                                        <p:cTn id="12" dur="2000"/>
                                        <p:tgtEl>
                                          <p:spTgt spid="327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diamond(in)">
                                      <p:cBhvr>
                                        <p:cTn id="17" dur="2000"/>
                                        <p:tgtEl>
                                          <p:spTgt spid="327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2771">
                                            <p:txEl>
                                              <p:pRg st="3" end="3"/>
                                            </p:txEl>
                                          </p:spTgt>
                                        </p:tgtEl>
                                        <p:attrNameLst>
                                          <p:attrName>style.visibility</p:attrName>
                                        </p:attrNameLst>
                                      </p:cBhvr>
                                      <p:to>
                                        <p:strVal val="visible"/>
                                      </p:to>
                                    </p:set>
                                    <p:animEffect transition="in" filter="diamond(in)">
                                      <p:cBhvr>
                                        <p:cTn id="22" dur="2000"/>
                                        <p:tgtEl>
                                          <p:spTgt spid="327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2771">
                                            <p:txEl>
                                              <p:pRg st="5" end="5"/>
                                            </p:txEl>
                                          </p:spTgt>
                                        </p:tgtEl>
                                        <p:attrNameLst>
                                          <p:attrName>style.visibility</p:attrName>
                                        </p:attrNameLst>
                                      </p:cBhvr>
                                      <p:to>
                                        <p:strVal val="visible"/>
                                      </p:to>
                                    </p:set>
                                    <p:animEffect transition="in" filter="diamond(in)">
                                      <p:cBhvr>
                                        <p:cTn id="27" dur="2000"/>
                                        <p:tgtEl>
                                          <p:spTgt spid="32771">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2771">
                                            <p:txEl>
                                              <p:pRg st="6" end="6"/>
                                            </p:txEl>
                                          </p:spTgt>
                                        </p:tgtEl>
                                        <p:attrNameLst>
                                          <p:attrName>style.visibility</p:attrName>
                                        </p:attrNameLst>
                                      </p:cBhvr>
                                      <p:to>
                                        <p:strVal val="visible"/>
                                      </p:to>
                                    </p:set>
                                    <p:animEffect transition="in" filter="diamond(in)">
                                      <p:cBhvr>
                                        <p:cTn id="32" dur="2000"/>
                                        <p:tgtEl>
                                          <p:spTgt spid="327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8600" y="0"/>
            <a:ext cx="7772400" cy="857250"/>
          </a:xfrm>
        </p:spPr>
        <p:txBody>
          <a:bodyPr/>
          <a:lstStyle/>
          <a:p>
            <a:pPr>
              <a:defRPr/>
            </a:pPr>
            <a:r>
              <a:rPr lang="fa-IR" sz="4800" dirty="0" smtClean="0">
                <a:solidFill>
                  <a:srgbClr val="FF0000"/>
                </a:solidFill>
                <a:cs typeface="2  Baran" pitchFamily="2" charset="-78"/>
              </a:rPr>
              <a:t>دوزاژ دارو</a:t>
            </a:r>
            <a:endParaRPr lang="en-US" sz="4800" dirty="0" smtClean="0">
              <a:solidFill>
                <a:srgbClr val="FF0000"/>
              </a:solidFill>
              <a:cs typeface="2  Baran" pitchFamily="2" charset="-78"/>
            </a:endParaRPr>
          </a:p>
        </p:txBody>
      </p:sp>
      <p:sp>
        <p:nvSpPr>
          <p:cNvPr id="33795" name="Rectangle 3"/>
          <p:cNvSpPr>
            <a:spLocks noGrp="1" noChangeArrowheads="1"/>
          </p:cNvSpPr>
          <p:nvPr>
            <p:ph type="body" idx="1"/>
          </p:nvPr>
        </p:nvSpPr>
        <p:spPr>
          <a:xfrm>
            <a:off x="0" y="714375"/>
            <a:ext cx="9001125" cy="6143625"/>
          </a:xfrm>
        </p:spPr>
        <p:txBody>
          <a:bodyPr/>
          <a:lstStyle/>
          <a:p>
            <a:pPr algn="r" rtl="1">
              <a:defRPr/>
            </a:pPr>
            <a:r>
              <a:rPr lang="fa-IR" b="1" dirty="0" smtClean="0">
                <a:solidFill>
                  <a:srgbClr val="FFFF00"/>
                </a:solidFill>
                <a:cs typeface="2  Baran" pitchFamily="2" charset="-78"/>
              </a:rPr>
              <a:t>در تاکیکاردی بطنی :</a:t>
            </a:r>
            <a:r>
              <a:rPr lang="fa-IR" b="1" dirty="0" smtClean="0">
                <a:cs typeface="2  Baran" pitchFamily="2" charset="-78"/>
              </a:rPr>
              <a:t> </a:t>
            </a:r>
            <a:r>
              <a:rPr lang="en-US" b="1" dirty="0" smtClean="0">
                <a:cs typeface="2  Baran" pitchFamily="2" charset="-78"/>
              </a:rPr>
              <a:t>150mg</a:t>
            </a:r>
            <a:r>
              <a:rPr lang="fa-IR" b="1" dirty="0" smtClean="0">
                <a:cs typeface="2  Baran" pitchFamily="2" charset="-78"/>
              </a:rPr>
              <a:t>  در عرض ده دقيقه</a:t>
            </a:r>
          </a:p>
          <a:p>
            <a:pPr algn="r" rtl="1">
              <a:defRPr/>
            </a:pPr>
            <a:r>
              <a:rPr lang="fa-IR" b="1" dirty="0" smtClean="0">
                <a:solidFill>
                  <a:srgbClr val="FFFF00"/>
                </a:solidFill>
                <a:cs typeface="2  Baran" pitchFamily="2" charset="-78"/>
              </a:rPr>
              <a:t>در فیبریلاسیون بطنی: </a:t>
            </a:r>
            <a:r>
              <a:rPr lang="fa-IR" b="1" dirty="0" smtClean="0">
                <a:cs typeface="2  Baran" pitchFamily="2" charset="-78"/>
              </a:rPr>
              <a:t>درصورت عدم تاثیر شوک سوم در برگشت ریتم </a:t>
            </a:r>
            <a:r>
              <a:rPr lang="en-US" b="1" dirty="0" smtClean="0">
                <a:cs typeface="2  Baran" pitchFamily="2" charset="-78"/>
              </a:rPr>
              <a:t>300mg</a:t>
            </a:r>
            <a:r>
              <a:rPr lang="fa-IR" b="1" dirty="0" smtClean="0">
                <a:cs typeface="2  Baran" pitchFamily="2" charset="-78"/>
              </a:rPr>
              <a:t> وریدی</a:t>
            </a:r>
          </a:p>
          <a:p>
            <a:pPr algn="r" rtl="1">
              <a:buFont typeface="Monotype Sorts" pitchFamily="2" charset="2"/>
              <a:buNone/>
              <a:defRPr/>
            </a:pPr>
            <a:r>
              <a:rPr lang="fa-IR" dirty="0" smtClean="0">
                <a:solidFill>
                  <a:srgbClr val="FFFF00"/>
                </a:solidFill>
                <a:cs typeface="2  Baran" pitchFamily="2" charset="-78"/>
              </a:rPr>
              <a:t>انفوزيون وريدي</a:t>
            </a:r>
            <a:r>
              <a:rPr lang="fa-IR" dirty="0" smtClean="0">
                <a:cs typeface="2  Baran" pitchFamily="2" charset="-78"/>
              </a:rPr>
              <a:t>  :  </a:t>
            </a:r>
            <a:r>
              <a:rPr lang="en-US" dirty="0" smtClean="0">
                <a:cs typeface="2  Baran" pitchFamily="2" charset="-78"/>
              </a:rPr>
              <a:t> 1mg/min</a:t>
            </a:r>
            <a:r>
              <a:rPr lang="fa-IR" dirty="0" smtClean="0">
                <a:cs typeface="2  Baran" pitchFamily="2" charset="-78"/>
              </a:rPr>
              <a:t> به مدت </a:t>
            </a:r>
            <a:r>
              <a:rPr lang="fa-IR" dirty="0" smtClean="0">
                <a:solidFill>
                  <a:srgbClr val="FF3300"/>
                </a:solidFill>
                <a:cs typeface="2  Baran" pitchFamily="2" charset="-78"/>
              </a:rPr>
              <a:t>6</a:t>
            </a:r>
            <a:r>
              <a:rPr lang="fa-IR" dirty="0" smtClean="0">
                <a:cs typeface="2  Baran" pitchFamily="2" charset="-78"/>
              </a:rPr>
              <a:t>  ساعت و سپس</a:t>
            </a:r>
            <a:r>
              <a:rPr lang="en-US" dirty="0" smtClean="0">
                <a:cs typeface="2  Baran" pitchFamily="2" charset="-78"/>
              </a:rPr>
              <a:t>0/5 mg/min</a:t>
            </a:r>
            <a:r>
              <a:rPr lang="fa-IR" dirty="0" smtClean="0">
                <a:cs typeface="2  Baran" pitchFamily="2" charset="-78"/>
              </a:rPr>
              <a:t>   به مدت </a:t>
            </a:r>
            <a:r>
              <a:rPr lang="fa-IR" dirty="0" smtClean="0">
                <a:solidFill>
                  <a:srgbClr val="FF3300"/>
                </a:solidFill>
                <a:cs typeface="2  Baran" pitchFamily="2" charset="-78"/>
              </a:rPr>
              <a:t>18</a:t>
            </a:r>
            <a:r>
              <a:rPr lang="fa-IR" dirty="0" smtClean="0">
                <a:cs typeface="2  Baran" pitchFamily="2" charset="-78"/>
              </a:rPr>
              <a:t> ساعت   ( در پروتکل جدید 12 ساعت توصیه شده است).</a:t>
            </a:r>
            <a:r>
              <a:rPr lang="fa-IR" b="1" dirty="0" smtClean="0">
                <a:solidFill>
                  <a:srgbClr val="FFFF00"/>
                </a:solidFill>
                <a:cs typeface="2  Baran" pitchFamily="2" charset="-78"/>
              </a:rPr>
              <a:t>توصیه شده در سرم دکستروز 5% حل شود</a:t>
            </a:r>
          </a:p>
          <a:p>
            <a:pPr algn="r" rtl="1">
              <a:buFont typeface="Monotype Sorts" pitchFamily="2" charset="2"/>
              <a:buNone/>
              <a:defRPr/>
            </a:pPr>
            <a:r>
              <a:rPr lang="fa-IR" dirty="0" smtClean="0">
                <a:solidFill>
                  <a:srgbClr val="FF9900"/>
                </a:solidFill>
                <a:cs typeface="2  Baran" pitchFamily="2" charset="-78"/>
              </a:rPr>
              <a:t>عوارض:</a:t>
            </a:r>
          </a:p>
          <a:p>
            <a:pPr algn="r" rtl="1">
              <a:buFont typeface="Monotype Sorts" pitchFamily="2" charset="2"/>
              <a:buNone/>
              <a:defRPr/>
            </a:pPr>
            <a:r>
              <a:rPr lang="fa-IR" dirty="0" smtClean="0">
                <a:cs typeface="2  Baran" pitchFamily="2" charset="-78"/>
              </a:rPr>
              <a:t>افت فشار خون </a:t>
            </a:r>
          </a:p>
          <a:p>
            <a:pPr algn="r" rtl="1">
              <a:buNone/>
              <a:defRPr/>
            </a:pPr>
            <a:r>
              <a:rPr lang="fa-IR" dirty="0" smtClean="0">
                <a:cs typeface="2  Baran" pitchFamily="2" charset="-78"/>
              </a:rPr>
              <a:t>كاهش قدرت انقباضي قلب</a:t>
            </a:r>
            <a:r>
              <a:rPr lang="fa-IR" dirty="0" smtClean="0"/>
              <a:t> ، </a:t>
            </a:r>
            <a:r>
              <a:rPr lang="fa-IR" dirty="0" smtClean="0">
                <a:cs typeface="2  Baran" pitchFamily="2" charset="-78"/>
              </a:rPr>
              <a:t>در بیماران مبتلا به بلوک </a:t>
            </a:r>
            <a:r>
              <a:rPr lang="en-US" dirty="0" smtClean="0">
                <a:cs typeface="2  Baran" pitchFamily="2" charset="-78"/>
              </a:rPr>
              <a:t>AV</a:t>
            </a:r>
            <a:r>
              <a:rPr lang="fa-IR" dirty="0" smtClean="0">
                <a:cs typeface="2  Baran" pitchFamily="2" charset="-78"/>
              </a:rPr>
              <a:t> و برادیکاردی که پیس میکر ندارند نباید از این دارو استفاده کرد.</a:t>
            </a:r>
          </a:p>
          <a:p>
            <a:pPr algn="ctr" rtl="1">
              <a:buFont typeface="Monotype Sorts" pitchFamily="2" charset="2"/>
              <a:buNone/>
              <a:defRPr/>
            </a:pPr>
            <a:r>
              <a:rPr lang="fa-IR" dirty="0" smtClean="0">
                <a:solidFill>
                  <a:srgbClr val="FF3300"/>
                </a:solidFill>
                <a:cs typeface="2  Baran" pitchFamily="2" charset="-78"/>
              </a:rPr>
              <a:t>    </a:t>
            </a:r>
            <a:r>
              <a:rPr lang="fa-IR" b="1" dirty="0" smtClean="0">
                <a:solidFill>
                  <a:srgbClr val="FFFF00"/>
                </a:solidFill>
                <a:cs typeface="2  Baran" pitchFamily="2" charset="-78"/>
              </a:rPr>
              <a:t>نيمه عمر دار طولاني است</a:t>
            </a:r>
            <a:r>
              <a:rPr lang="fa-IR" b="1" dirty="0" smtClean="0">
                <a:solidFill>
                  <a:srgbClr val="FF3300"/>
                </a:solidFill>
                <a:cs typeface="2  Baran" pitchFamily="2" charset="-78"/>
              </a:rPr>
              <a:t> ( دوهفته تا سه ماه )</a:t>
            </a:r>
            <a:endParaRPr lang="en-US" b="1" dirty="0" smtClean="0">
              <a:solidFill>
                <a:srgbClr val="FF3300"/>
              </a:solidFill>
              <a:cs typeface="2  Bara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blinds(horizontal)">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blinds(horizontal)">
                                      <p:cBhvr>
                                        <p:cTn id="12" dur="500"/>
                                        <p:tgtEl>
                                          <p:spTgt spid="337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blinds(horizontal)">
                                      <p:cBhvr>
                                        <p:cTn id="17" dur="500"/>
                                        <p:tgtEl>
                                          <p:spTgt spid="337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3795">
                                            <p:txEl>
                                              <p:pRg st="3" end="3"/>
                                            </p:txEl>
                                          </p:spTgt>
                                        </p:tgtEl>
                                        <p:attrNameLst>
                                          <p:attrName>style.visibility</p:attrName>
                                        </p:attrNameLst>
                                      </p:cBhvr>
                                      <p:to>
                                        <p:strVal val="visible"/>
                                      </p:to>
                                    </p:set>
                                    <p:animEffect transition="in" filter="blinds(horizontal)">
                                      <p:cBhvr>
                                        <p:cTn id="22" dur="500"/>
                                        <p:tgtEl>
                                          <p:spTgt spid="337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3795">
                                            <p:txEl>
                                              <p:pRg st="4" end="4"/>
                                            </p:txEl>
                                          </p:spTgt>
                                        </p:tgtEl>
                                        <p:attrNameLst>
                                          <p:attrName>style.visibility</p:attrName>
                                        </p:attrNameLst>
                                      </p:cBhvr>
                                      <p:to>
                                        <p:strVal val="visible"/>
                                      </p:to>
                                    </p:set>
                                    <p:animEffect transition="in" filter="blinds(horizontal)">
                                      <p:cBhvr>
                                        <p:cTn id="27" dur="500"/>
                                        <p:tgtEl>
                                          <p:spTgt spid="3379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3795">
                                            <p:txEl>
                                              <p:pRg st="5" end="5"/>
                                            </p:txEl>
                                          </p:spTgt>
                                        </p:tgtEl>
                                        <p:attrNameLst>
                                          <p:attrName>style.visibility</p:attrName>
                                        </p:attrNameLst>
                                      </p:cBhvr>
                                      <p:to>
                                        <p:strVal val="visible"/>
                                      </p:to>
                                    </p:set>
                                    <p:animEffect transition="in" filter="blinds(horizontal)">
                                      <p:cBhvr>
                                        <p:cTn id="32" dur="500"/>
                                        <p:tgtEl>
                                          <p:spTgt spid="3379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3795">
                                            <p:txEl>
                                              <p:pRg st="6" end="6"/>
                                            </p:txEl>
                                          </p:spTgt>
                                        </p:tgtEl>
                                        <p:attrNameLst>
                                          <p:attrName>style.visibility</p:attrName>
                                        </p:attrNameLst>
                                      </p:cBhvr>
                                      <p:to>
                                        <p:strVal val="visible"/>
                                      </p:to>
                                    </p:set>
                                    <p:animEffect transition="in" filter="blinds(horizontal)">
                                      <p:cBhvr>
                                        <p:cTn id="37" dur="500"/>
                                        <p:tgtEl>
                                          <p:spTgt spid="337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defRPr/>
            </a:pPr>
            <a:r>
              <a:rPr lang="fa-IR" sz="4000" dirty="0" smtClean="0">
                <a:solidFill>
                  <a:srgbClr val="FF0000"/>
                </a:solidFill>
                <a:cs typeface="2  Baran" pitchFamily="2" charset="-78"/>
              </a:rPr>
              <a:t>بيكربنات سديم</a:t>
            </a:r>
            <a:endParaRPr lang="en-US" sz="4000" dirty="0" smtClean="0">
              <a:solidFill>
                <a:srgbClr val="FF0000"/>
              </a:solidFill>
              <a:cs typeface="2  Baran" pitchFamily="2" charset="-78"/>
            </a:endParaRPr>
          </a:p>
        </p:txBody>
      </p:sp>
      <p:sp>
        <p:nvSpPr>
          <p:cNvPr id="34819" name="Rectangle 3"/>
          <p:cNvSpPr>
            <a:spLocks noGrp="1" noChangeArrowheads="1"/>
          </p:cNvSpPr>
          <p:nvPr>
            <p:ph type="body" idx="1"/>
          </p:nvPr>
        </p:nvSpPr>
        <p:spPr/>
        <p:txBody>
          <a:bodyPr/>
          <a:lstStyle/>
          <a:p>
            <a:pPr algn="r" rtl="1">
              <a:defRPr/>
            </a:pPr>
            <a:r>
              <a:rPr lang="fa-IR" dirty="0" smtClean="0">
                <a:solidFill>
                  <a:srgbClr val="FF3300"/>
                </a:solidFill>
                <a:cs typeface="2  Baran" pitchFamily="2" charset="-78"/>
              </a:rPr>
              <a:t>انديكاسيون:</a:t>
            </a:r>
          </a:p>
          <a:p>
            <a:pPr algn="r" rtl="1">
              <a:defRPr/>
            </a:pPr>
            <a:r>
              <a:rPr lang="fa-IR" dirty="0" smtClean="0">
                <a:solidFill>
                  <a:srgbClr val="FFFF00"/>
                </a:solidFill>
                <a:cs typeface="2  Baran" pitchFamily="2" charset="-78"/>
              </a:rPr>
              <a:t>1- ايست غير شاهد </a:t>
            </a:r>
          </a:p>
          <a:p>
            <a:pPr algn="r" rtl="1">
              <a:defRPr/>
            </a:pPr>
            <a:r>
              <a:rPr lang="fa-IR" dirty="0" smtClean="0">
                <a:solidFill>
                  <a:srgbClr val="FFFF00"/>
                </a:solidFill>
                <a:cs typeface="2  Baran" pitchFamily="2" charset="-78"/>
              </a:rPr>
              <a:t>2- وجود اسيدوز متابوليك زمينه اي</a:t>
            </a:r>
          </a:p>
          <a:p>
            <a:pPr algn="r" rtl="1">
              <a:defRPr/>
            </a:pPr>
            <a:r>
              <a:rPr lang="fa-IR" dirty="0" smtClean="0">
                <a:solidFill>
                  <a:srgbClr val="FFFF00"/>
                </a:solidFill>
                <a:cs typeface="2  Baran" pitchFamily="2" charset="-78"/>
              </a:rPr>
              <a:t>3- وجود هيپركالمي</a:t>
            </a:r>
          </a:p>
          <a:p>
            <a:pPr algn="r" rtl="1">
              <a:defRPr/>
            </a:pPr>
            <a:r>
              <a:rPr lang="fa-IR" dirty="0" smtClean="0">
                <a:solidFill>
                  <a:srgbClr val="FFFF00"/>
                </a:solidFill>
                <a:cs typeface="2  Baran" pitchFamily="2" charset="-78"/>
              </a:rPr>
              <a:t>4- به دنبال اينتوباسيون، ماساژ ،دفيبريلاتورودارو</a:t>
            </a:r>
          </a:p>
          <a:p>
            <a:pPr algn="r" rtl="1">
              <a:defRPr/>
            </a:pPr>
            <a:r>
              <a:rPr lang="fa-IR" dirty="0" smtClean="0">
                <a:solidFill>
                  <a:srgbClr val="FF3300"/>
                </a:solidFill>
                <a:cs typeface="2  Baran" pitchFamily="2" charset="-78"/>
              </a:rPr>
              <a:t> در</a:t>
            </a:r>
            <a:r>
              <a:rPr lang="en-US" dirty="0" smtClean="0">
                <a:solidFill>
                  <a:srgbClr val="FF3300"/>
                </a:solidFill>
                <a:cs typeface="2  Baran" pitchFamily="2" charset="-78"/>
              </a:rPr>
              <a:t>CPR</a:t>
            </a:r>
            <a:r>
              <a:rPr lang="fa-IR" dirty="0" smtClean="0">
                <a:solidFill>
                  <a:srgbClr val="FF3300"/>
                </a:solidFill>
                <a:cs typeface="2  Baran" pitchFamily="2" charset="-78"/>
              </a:rPr>
              <a:t>  اطفال در اولويت قرار دارد.</a:t>
            </a:r>
            <a:endParaRPr lang="en-US" dirty="0" smtClean="0">
              <a:solidFill>
                <a:srgbClr val="FF3300"/>
              </a:solidFill>
              <a:cs typeface="2  Bara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blinds(horizontal)">
                                      <p:cBhvr>
                                        <p:cTn id="7" dur="500"/>
                                        <p:tgtEl>
                                          <p:spTgt spid="34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blinds(horizontal)">
                                      <p:cBhvr>
                                        <p:cTn id="12" dur="500"/>
                                        <p:tgtEl>
                                          <p:spTgt spid="348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blinds(horizontal)">
                                      <p:cBhvr>
                                        <p:cTn id="17" dur="500"/>
                                        <p:tgtEl>
                                          <p:spTgt spid="348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4819">
                                            <p:txEl>
                                              <p:pRg st="3" end="3"/>
                                            </p:txEl>
                                          </p:spTgt>
                                        </p:tgtEl>
                                        <p:attrNameLst>
                                          <p:attrName>style.visibility</p:attrName>
                                        </p:attrNameLst>
                                      </p:cBhvr>
                                      <p:to>
                                        <p:strVal val="visible"/>
                                      </p:to>
                                    </p:set>
                                    <p:animEffect transition="in" filter="blinds(horizontal)">
                                      <p:cBhvr>
                                        <p:cTn id="22" dur="500"/>
                                        <p:tgtEl>
                                          <p:spTgt spid="348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4819">
                                            <p:txEl>
                                              <p:pRg st="4" end="4"/>
                                            </p:txEl>
                                          </p:spTgt>
                                        </p:tgtEl>
                                        <p:attrNameLst>
                                          <p:attrName>style.visibility</p:attrName>
                                        </p:attrNameLst>
                                      </p:cBhvr>
                                      <p:to>
                                        <p:strVal val="visible"/>
                                      </p:to>
                                    </p:set>
                                    <p:animEffect transition="in" filter="blinds(horizontal)">
                                      <p:cBhvr>
                                        <p:cTn id="27" dur="500"/>
                                        <p:tgtEl>
                                          <p:spTgt spid="3481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4819">
                                            <p:txEl>
                                              <p:pRg st="5" end="5"/>
                                            </p:txEl>
                                          </p:spTgt>
                                        </p:tgtEl>
                                        <p:attrNameLst>
                                          <p:attrName>style.visibility</p:attrName>
                                        </p:attrNameLst>
                                      </p:cBhvr>
                                      <p:to>
                                        <p:strVal val="visible"/>
                                      </p:to>
                                    </p:set>
                                    <p:animEffect transition="in" filter="blinds(horizontal)">
                                      <p:cBhvr>
                                        <p:cTn id="32" dur="500"/>
                                        <p:tgtEl>
                                          <p:spTgt spid="348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noChangeArrowheads="1"/>
          </p:cNvSpPr>
          <p:nvPr>
            <p:ph type="title"/>
          </p:nvPr>
        </p:nvSpPr>
        <p:spPr>
          <a:xfrm>
            <a:off x="0" y="476250"/>
            <a:ext cx="9144000" cy="6121400"/>
          </a:xfrm>
        </p:spPr>
        <p:txBody>
          <a:bodyPr/>
          <a:lstStyle/>
          <a:p>
            <a:pPr algn="r">
              <a:defRPr/>
            </a:pPr>
            <a:r>
              <a:rPr lang="en-US" sz="3200" dirty="0" smtClean="0">
                <a:solidFill>
                  <a:srgbClr val="FF3300"/>
                </a:solidFill>
                <a:cs typeface="2  Baran" pitchFamily="2" charset="-78"/>
              </a:rPr>
              <a:t>I.V Injection  7.5%  1cc=0.9mEq     8 .4%  1cc= 1mEq</a:t>
            </a:r>
            <a:r>
              <a:rPr lang="en-US" sz="3200" dirty="0" smtClean="0">
                <a:cs typeface="2  Baran" pitchFamily="2" charset="-78"/>
              </a:rPr>
              <a:t> </a:t>
            </a:r>
            <a:r>
              <a:rPr lang="fa-IR" sz="3200" dirty="0" smtClean="0">
                <a:cs typeface="2  Baran" pitchFamily="2" charset="-78"/>
              </a:rPr>
              <a:t/>
            </a:r>
            <a:br>
              <a:rPr lang="fa-IR" sz="3200" dirty="0" smtClean="0">
                <a:cs typeface="2  Baran" pitchFamily="2" charset="-78"/>
              </a:rPr>
            </a:br>
            <a:r>
              <a:rPr lang="fa-IR" sz="3200" dirty="0" smtClean="0">
                <a:cs typeface="2  Baran" pitchFamily="2" charset="-78"/>
              </a:rPr>
              <a:t/>
            </a:r>
            <a:br>
              <a:rPr lang="fa-IR" sz="3200" dirty="0" smtClean="0">
                <a:cs typeface="2  Baran" pitchFamily="2" charset="-78"/>
              </a:rPr>
            </a:br>
            <a:r>
              <a:rPr lang="fa-IR" sz="3200" dirty="0" smtClean="0">
                <a:solidFill>
                  <a:srgbClr val="FFFFFF"/>
                </a:solidFill>
                <a:cs typeface="2  Baran" pitchFamily="2" charset="-78"/>
              </a:rPr>
              <a:t>به دنبال ایست قلبی  و متا بولیسم بی هوازی ناشی از هیپوکسی ،اسیدوز </a:t>
            </a:r>
            <a:br>
              <a:rPr lang="fa-IR" sz="3200" dirty="0" smtClean="0">
                <a:solidFill>
                  <a:srgbClr val="FFFFFF"/>
                </a:solidFill>
                <a:cs typeface="2  Baran" pitchFamily="2" charset="-78"/>
              </a:rPr>
            </a:br>
            <a:r>
              <a:rPr lang="fa-IR" sz="3200" dirty="0" smtClean="0">
                <a:solidFill>
                  <a:srgbClr val="FFFFFF"/>
                </a:solidFill>
                <a:cs typeface="2  Baran" pitchFamily="2" charset="-78"/>
              </a:rPr>
              <a:t>متا بولیک ایجاد می شود </a:t>
            </a:r>
            <a:br>
              <a:rPr lang="fa-IR" sz="3200" dirty="0" smtClean="0">
                <a:solidFill>
                  <a:srgbClr val="FFFFFF"/>
                </a:solidFill>
                <a:cs typeface="2  Baran" pitchFamily="2" charset="-78"/>
              </a:rPr>
            </a:br>
            <a:r>
              <a:rPr lang="fa-IR" sz="3200" dirty="0" smtClean="0">
                <a:solidFill>
                  <a:srgbClr val="FFFFFF"/>
                </a:solidFill>
                <a:cs typeface="2  Baran" pitchFamily="2" charset="-78"/>
              </a:rPr>
              <a:t> </a:t>
            </a:r>
            <a:r>
              <a:rPr lang="fa-IR" sz="3200" dirty="0" smtClean="0">
                <a:solidFill>
                  <a:srgbClr val="FFFF00"/>
                </a:solidFill>
                <a:cs typeface="2  Baran" pitchFamily="2" charset="-78"/>
              </a:rPr>
              <a:t>استفاده روتین ازبیکربنات توصیه نمی شود </a:t>
            </a:r>
            <a:r>
              <a:rPr lang="fa-IR" sz="3200" dirty="0" smtClean="0">
                <a:solidFill>
                  <a:srgbClr val="FFFFFF"/>
                </a:solidFill>
                <a:cs typeface="2  Baran" pitchFamily="2" charset="-78"/>
              </a:rPr>
              <a:t>زیرا به دلیل عدم کفایت تهویه باعث </a:t>
            </a:r>
            <a:r>
              <a:rPr lang="fa-IR" sz="3200" dirty="0" smtClean="0">
                <a:solidFill>
                  <a:srgbClr val="FFFF00"/>
                </a:solidFill>
                <a:cs typeface="2  Baran" pitchFamily="2" charset="-78"/>
              </a:rPr>
              <a:t>افزایش  دی اکسید کربن </a:t>
            </a:r>
            <a:r>
              <a:rPr lang="fa-IR" sz="3200" dirty="0" smtClean="0">
                <a:solidFill>
                  <a:srgbClr val="FFFFFF"/>
                </a:solidFill>
                <a:cs typeface="2  Baran" pitchFamily="2" charset="-78"/>
              </a:rPr>
              <a:t>می شود که این امر تشدید اسیدوز را به دنبال دارد.</a:t>
            </a:r>
            <a:br>
              <a:rPr lang="fa-IR" sz="3200" dirty="0" smtClean="0">
                <a:solidFill>
                  <a:srgbClr val="FFFFFF"/>
                </a:solidFill>
                <a:cs typeface="2  Baran" pitchFamily="2" charset="-78"/>
              </a:rPr>
            </a:br>
            <a:r>
              <a:rPr lang="fa-IR" sz="3200" dirty="0" smtClean="0">
                <a:solidFill>
                  <a:srgbClr val="FFFFFF"/>
                </a:solidFill>
                <a:cs typeface="2  Baran" pitchFamily="2" charset="-78"/>
              </a:rPr>
              <a:t> مصرف بیش ازحد بیکربنات باعث الکالوز شده که بازهم باعث عدم موفقیت احیاء می شود</a:t>
            </a:r>
            <a:r>
              <a:rPr lang="fa-IR" sz="3600" dirty="0" smtClean="0">
                <a:cs typeface="2  Baran" pitchFamily="2" charset="-78"/>
              </a:rPr>
              <a:t> .</a:t>
            </a:r>
            <a:r>
              <a:rPr lang="fa-IR" sz="3600" dirty="0" smtClean="0"/>
              <a:t/>
            </a:r>
            <a:br>
              <a:rPr lang="fa-IR" sz="3600" dirty="0" smtClean="0"/>
            </a:br>
            <a:r>
              <a:rPr lang="en-US" sz="2800" dirty="0" smtClean="0"/>
              <a:t/>
            </a:r>
            <a:br>
              <a:rPr lang="en-US" sz="2800" dirty="0" smtClean="0"/>
            </a:br>
            <a:endParaRPr lang="en-US" sz="28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28600" y="457200"/>
            <a:ext cx="7772400" cy="523875"/>
          </a:xfrm>
        </p:spPr>
        <p:txBody>
          <a:bodyPr/>
          <a:lstStyle/>
          <a:p>
            <a:pPr>
              <a:defRPr/>
            </a:pPr>
            <a:r>
              <a:rPr lang="fa-IR" sz="3200" b="1" dirty="0" smtClean="0">
                <a:solidFill>
                  <a:srgbClr val="FFFF00"/>
                </a:solidFill>
                <a:effectLst/>
                <a:cs typeface="B Titr" pitchFamily="2" charset="-78"/>
              </a:rPr>
              <a:t>دوزاژ بیکربنات</a:t>
            </a:r>
            <a:endParaRPr lang="en-US" sz="2800" b="1" dirty="0" smtClean="0">
              <a:solidFill>
                <a:srgbClr val="FFFF00"/>
              </a:solidFill>
              <a:effectLst/>
              <a:cs typeface="B Titr" pitchFamily="2" charset="-78"/>
            </a:endParaRPr>
          </a:p>
        </p:txBody>
      </p:sp>
      <p:sp>
        <p:nvSpPr>
          <p:cNvPr id="59395" name="Rectangle 3"/>
          <p:cNvSpPr>
            <a:spLocks noGrp="1" noChangeArrowheads="1"/>
          </p:cNvSpPr>
          <p:nvPr>
            <p:ph type="body" idx="1"/>
          </p:nvPr>
        </p:nvSpPr>
        <p:spPr>
          <a:xfrm>
            <a:off x="322263" y="1341438"/>
            <a:ext cx="8821737" cy="5516562"/>
          </a:xfrm>
        </p:spPr>
        <p:txBody>
          <a:bodyPr/>
          <a:lstStyle/>
          <a:p>
            <a:pPr algn="r" rtl="1" eaLnBrk="1" hangingPunct="1">
              <a:defRPr/>
            </a:pPr>
            <a:r>
              <a:rPr lang="fa-IR" dirty="0" smtClean="0">
                <a:solidFill>
                  <a:srgbClr val="FFFF00"/>
                </a:solidFill>
                <a:cs typeface="2  Baran" pitchFamily="2" charset="-78"/>
              </a:rPr>
              <a:t>بالغین:</a:t>
            </a:r>
            <a:r>
              <a:rPr lang="fa-IR" dirty="0" smtClean="0">
                <a:solidFill>
                  <a:srgbClr val="FFFFFF"/>
                </a:solidFill>
                <a:cs typeface="2  Baran" pitchFamily="2" charset="-78"/>
              </a:rPr>
              <a:t>در</a:t>
            </a:r>
            <a:r>
              <a:rPr lang="fa-IR" dirty="0" smtClean="0">
                <a:solidFill>
                  <a:srgbClr val="FFFF00"/>
                </a:solidFill>
                <a:cs typeface="2  Baran" pitchFamily="2" charset="-78"/>
              </a:rPr>
              <a:t> </a:t>
            </a:r>
            <a:r>
              <a:rPr lang="fa-IR" dirty="0" smtClean="0">
                <a:cs typeface="2  Baran" pitchFamily="2" charset="-78"/>
              </a:rPr>
              <a:t>ابتدا،</a:t>
            </a:r>
            <a:r>
              <a:rPr lang="en-US" dirty="0" smtClean="0">
                <a:solidFill>
                  <a:srgbClr val="FFFF00"/>
                </a:solidFill>
                <a:cs typeface="2  Baran" pitchFamily="2" charset="-78"/>
              </a:rPr>
              <a:t>1mEq/kg</a:t>
            </a:r>
            <a:r>
              <a:rPr lang="fa-IR" dirty="0" smtClean="0">
                <a:solidFill>
                  <a:srgbClr val="FFFF00"/>
                </a:solidFill>
                <a:cs typeface="2  Baran" pitchFamily="2" charset="-78"/>
              </a:rPr>
              <a:t> </a:t>
            </a:r>
            <a:r>
              <a:rPr lang="fa-IR" dirty="0" smtClean="0">
                <a:cs typeface="2  Baran" pitchFamily="2" charset="-78"/>
              </a:rPr>
              <a:t>از محلول 7/5%یا 4/ 8%از راه و ریدی درمدت 2-1 دقیقه تزریق می شود </a:t>
            </a:r>
          </a:p>
          <a:p>
            <a:pPr algn="r" rtl="1" eaLnBrk="1" hangingPunct="1">
              <a:defRPr/>
            </a:pPr>
            <a:r>
              <a:rPr lang="fa-IR" dirty="0" smtClean="0">
                <a:cs typeface="2  Baran" pitchFamily="2" charset="-78"/>
              </a:rPr>
              <a:t>سپس</a:t>
            </a:r>
            <a:r>
              <a:rPr lang="en-US" dirty="0" smtClean="0">
                <a:solidFill>
                  <a:srgbClr val="FFFF00"/>
                </a:solidFill>
                <a:cs typeface="2  Baran" pitchFamily="2" charset="-78"/>
              </a:rPr>
              <a:t>5mEq/kg</a:t>
            </a:r>
            <a:r>
              <a:rPr lang="fa-IR" dirty="0" smtClean="0">
                <a:solidFill>
                  <a:srgbClr val="FFFF00"/>
                </a:solidFill>
                <a:cs typeface="2  Baran" pitchFamily="2" charset="-78"/>
              </a:rPr>
              <a:t>/</a:t>
            </a:r>
            <a:r>
              <a:rPr lang="fa-IR" dirty="0" smtClean="0">
                <a:cs typeface="2  Baran" pitchFamily="2" charset="-78"/>
              </a:rPr>
              <a:t>0 هر10 دقیقه بسته به مقادیرگازهای  خونی شریانی درمدت 2-1 تجویز می گردد (محلول 4/8% حاوی </a:t>
            </a:r>
            <a:r>
              <a:rPr lang="en-US" dirty="0" smtClean="0">
                <a:cs typeface="2  Baran" pitchFamily="2" charset="-78"/>
              </a:rPr>
              <a:t>50Emq/50ml</a:t>
            </a:r>
            <a:r>
              <a:rPr lang="fa-IR" dirty="0" smtClean="0">
                <a:cs typeface="2  Baran" pitchFamily="2" charset="-78"/>
              </a:rPr>
              <a:t>است.) </a:t>
            </a:r>
            <a:endParaRPr lang="en-US" dirty="0" smtClean="0">
              <a:cs typeface="2  Baran" pitchFamily="2" charset="-78"/>
            </a:endParaRPr>
          </a:p>
          <a:p>
            <a:pPr algn="r" rtl="1" eaLnBrk="1" hangingPunct="1">
              <a:defRPr/>
            </a:pPr>
            <a:r>
              <a:rPr lang="fa-IR" dirty="0" smtClean="0">
                <a:solidFill>
                  <a:srgbClr val="FFFF00"/>
                </a:solidFill>
                <a:cs typeface="2  Baran" pitchFamily="2" charset="-78"/>
              </a:rPr>
              <a:t>کودکان</a:t>
            </a:r>
            <a:r>
              <a:rPr lang="fa-IR" dirty="0" smtClean="0">
                <a:solidFill>
                  <a:srgbClr val="FFFFFF"/>
                </a:solidFill>
                <a:cs typeface="2  Baran" pitchFamily="2" charset="-78"/>
              </a:rPr>
              <a:t> </a:t>
            </a:r>
            <a:r>
              <a:rPr lang="fa-IR" dirty="0" smtClean="0">
                <a:cs typeface="2  Baran" pitchFamily="2" charset="-78"/>
              </a:rPr>
              <a:t> : </a:t>
            </a:r>
          </a:p>
          <a:p>
            <a:pPr algn="r" rtl="1" eaLnBrk="1" hangingPunct="1">
              <a:defRPr/>
            </a:pPr>
            <a:r>
              <a:rPr lang="fa-IR" dirty="0" smtClean="0">
                <a:cs typeface="2  Baran" pitchFamily="2" charset="-78"/>
              </a:rPr>
              <a:t> </a:t>
            </a:r>
            <a:r>
              <a:rPr lang="th-TH" dirty="0" smtClean="0"/>
              <a:t> </a:t>
            </a:r>
            <a:r>
              <a:rPr lang="en-US" dirty="0" err="1" smtClean="0">
                <a:solidFill>
                  <a:srgbClr val="FFFF00"/>
                </a:solidFill>
                <a:cs typeface="2  Baran" pitchFamily="2" charset="-78"/>
              </a:rPr>
              <a:t>mEq</a:t>
            </a:r>
            <a:r>
              <a:rPr lang="th-TH" dirty="0" smtClean="0">
                <a:solidFill>
                  <a:srgbClr val="FFFF00"/>
                </a:solidFill>
              </a:rPr>
              <a:t> </a:t>
            </a:r>
            <a:r>
              <a:rPr lang="en-US" dirty="0" smtClean="0">
                <a:solidFill>
                  <a:srgbClr val="FFFF00"/>
                </a:solidFill>
                <a:cs typeface="2  Baran" pitchFamily="2" charset="-78"/>
              </a:rPr>
              <a:t>/kg</a:t>
            </a:r>
            <a:r>
              <a:rPr lang="fa-IR" dirty="0" smtClean="0">
                <a:solidFill>
                  <a:srgbClr val="FFFF00"/>
                </a:solidFill>
                <a:cs typeface="2  Baran" pitchFamily="2" charset="-78"/>
              </a:rPr>
              <a:t>1- 0/5</a:t>
            </a:r>
            <a:r>
              <a:rPr lang="fa-IR" dirty="0" smtClean="0">
                <a:cs typeface="2  Baran" pitchFamily="2" charset="-78"/>
              </a:rPr>
              <a:t> از محلول</a:t>
            </a:r>
            <a:r>
              <a:rPr lang="fa-IR" dirty="0" smtClean="0">
                <a:solidFill>
                  <a:srgbClr val="FFFF00"/>
                </a:solidFill>
                <a:cs typeface="2  Baran" pitchFamily="2" charset="-78"/>
              </a:rPr>
              <a:t>4/2%</a:t>
            </a:r>
            <a:r>
              <a:rPr lang="fa-IR" dirty="0" smtClean="0">
                <a:cs typeface="2  Baran" pitchFamily="2" charset="-78"/>
              </a:rPr>
              <a:t>از راه وریدی درمدت 2-1 دقیقه تجویز میشود. وسپس بسته به مقادیرگازهای خونی هر 10 دقیقه تکرار میشود</a:t>
            </a:r>
            <a:endParaRPr lang="en-US" dirty="0" smtClean="0">
              <a:cs typeface="2  Baran" pitchFamily="2" charset="-78"/>
            </a:endParaRPr>
          </a:p>
          <a:p>
            <a:pPr algn="r" rtl="1">
              <a:defRPr/>
            </a:pPr>
            <a:endParaRPr lang="en-US" sz="28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a:defRPr/>
            </a:pPr>
            <a:r>
              <a:rPr lang="fa-IR" dirty="0">
                <a:solidFill>
                  <a:srgbClr val="FF0000"/>
                </a:solidFill>
                <a:cs typeface="2  Baran" pitchFamily="2" charset="-78"/>
              </a:rPr>
              <a:t>اصول شش گانه تجويز دارو</a:t>
            </a:r>
            <a:endParaRPr lang="en-US" dirty="0">
              <a:solidFill>
                <a:srgbClr val="FF0000"/>
              </a:solidFill>
              <a:cs typeface="2  Baran" pitchFamily="2" charset="-78"/>
            </a:endParaRPr>
          </a:p>
        </p:txBody>
      </p:sp>
      <p:sp>
        <p:nvSpPr>
          <p:cNvPr id="15363" name="Rectangle 3"/>
          <p:cNvSpPr>
            <a:spLocks noGrp="1" noChangeArrowheads="1"/>
          </p:cNvSpPr>
          <p:nvPr>
            <p:ph type="body" idx="1"/>
          </p:nvPr>
        </p:nvSpPr>
        <p:spPr>
          <a:xfrm>
            <a:off x="685800" y="1641475"/>
            <a:ext cx="7743825" cy="4787900"/>
          </a:xfrm>
        </p:spPr>
        <p:txBody>
          <a:bodyPr/>
          <a:lstStyle/>
          <a:p>
            <a:pPr algn="r" rtl="1">
              <a:buFont typeface="Wingdings" pitchFamily="2" charset="2"/>
              <a:buNone/>
              <a:defRPr/>
            </a:pPr>
            <a:r>
              <a:rPr lang="fa-IR" sz="4000" b="1" dirty="0">
                <a:cs typeface="2  Baran" pitchFamily="2" charset="-78"/>
              </a:rPr>
              <a:t>1-بيمار صحيح </a:t>
            </a:r>
          </a:p>
          <a:p>
            <a:pPr algn="r" rtl="1">
              <a:buFont typeface="Wingdings" pitchFamily="2" charset="2"/>
              <a:buNone/>
              <a:defRPr/>
            </a:pPr>
            <a:r>
              <a:rPr lang="fa-IR" sz="4000" b="1" dirty="0">
                <a:cs typeface="2  Baran" pitchFamily="2" charset="-78"/>
              </a:rPr>
              <a:t>2-داروي صحيح</a:t>
            </a:r>
          </a:p>
          <a:p>
            <a:pPr algn="r" rtl="1">
              <a:buFont typeface="Wingdings" pitchFamily="2" charset="2"/>
              <a:buNone/>
              <a:defRPr/>
            </a:pPr>
            <a:r>
              <a:rPr lang="fa-IR" sz="4000" b="1" dirty="0">
                <a:cs typeface="2  Baran" pitchFamily="2" charset="-78"/>
              </a:rPr>
              <a:t>3-زمان صحيح </a:t>
            </a:r>
          </a:p>
          <a:p>
            <a:pPr algn="r" rtl="1">
              <a:buFont typeface="Wingdings" pitchFamily="2" charset="2"/>
              <a:buNone/>
              <a:defRPr/>
            </a:pPr>
            <a:r>
              <a:rPr lang="fa-IR" sz="4000" b="1" dirty="0">
                <a:cs typeface="2  Baran" pitchFamily="2" charset="-78"/>
              </a:rPr>
              <a:t>4-دوز صحيح</a:t>
            </a:r>
          </a:p>
          <a:p>
            <a:pPr algn="r" rtl="1">
              <a:buFont typeface="Wingdings" pitchFamily="2" charset="2"/>
              <a:buNone/>
              <a:defRPr/>
            </a:pPr>
            <a:r>
              <a:rPr lang="fa-IR" sz="4000" b="1" dirty="0">
                <a:cs typeface="2  Baran" pitchFamily="2" charset="-78"/>
              </a:rPr>
              <a:t>5-روش صحيح</a:t>
            </a:r>
          </a:p>
          <a:p>
            <a:pPr algn="r" rtl="1">
              <a:buFont typeface="Wingdings" pitchFamily="2" charset="2"/>
              <a:buNone/>
              <a:defRPr/>
            </a:pPr>
            <a:r>
              <a:rPr lang="fa-IR" sz="4000" b="1" dirty="0">
                <a:cs typeface="2  Baran" pitchFamily="2" charset="-78"/>
              </a:rPr>
              <a:t>6-ثبت صحيح</a:t>
            </a:r>
            <a:endParaRPr lang="en-US" sz="4000" b="1" dirty="0">
              <a:cs typeface="2  Baran" pitchFamily="2" charset="-78"/>
            </a:endParaRPr>
          </a:p>
        </p:txBody>
      </p:sp>
      <p:pic>
        <p:nvPicPr>
          <p:cNvPr id="4" name="Picture 14" descr="epipen_cream"/>
          <p:cNvPicPr>
            <a:picLocks noChangeAspect="1" noChangeArrowheads="1"/>
          </p:cNvPicPr>
          <p:nvPr/>
        </p:nvPicPr>
        <p:blipFill>
          <a:blip r:embed="rId2"/>
          <a:srcRect/>
          <a:stretch>
            <a:fillRect/>
          </a:stretch>
        </p:blipFill>
        <p:spPr bwMode="auto">
          <a:xfrm>
            <a:off x="214313" y="2071688"/>
            <a:ext cx="4500562" cy="4429125"/>
          </a:xfrm>
          <a:prstGeom prst="rect">
            <a:avLst/>
          </a:prstGeom>
          <a:noFill/>
          <a:ln w="12700" cap="sq">
            <a:noFill/>
            <a:miter lim="800000"/>
            <a:headEnd type="none" w="sm" len="sm"/>
            <a:tailEnd type="none" w="sm" len="sm"/>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fa-IR" dirty="0" smtClean="0">
                <a:solidFill>
                  <a:srgbClr val="FF0000"/>
                </a:solidFill>
                <a:cs typeface="2  Baran" pitchFamily="2" charset="-78"/>
              </a:rPr>
              <a:t>گليگوزيدهای قلبی</a:t>
            </a:r>
            <a:endParaRPr lang="en-US" dirty="0" smtClean="0">
              <a:solidFill>
                <a:srgbClr val="FF0000"/>
              </a:solidFill>
              <a:cs typeface="2  Baran" pitchFamily="2" charset="-78"/>
            </a:endParaRPr>
          </a:p>
        </p:txBody>
      </p:sp>
      <p:sp>
        <p:nvSpPr>
          <p:cNvPr id="9219" name="Rectangle 3"/>
          <p:cNvSpPr>
            <a:spLocks noGrp="1" noChangeArrowheads="1"/>
          </p:cNvSpPr>
          <p:nvPr>
            <p:ph type="body" idx="1"/>
          </p:nvPr>
        </p:nvSpPr>
        <p:spPr/>
        <p:txBody>
          <a:bodyPr/>
          <a:lstStyle/>
          <a:p>
            <a:pPr lvl="1" algn="r" eaLnBrk="1" hangingPunct="1">
              <a:lnSpc>
                <a:spcPct val="90000"/>
              </a:lnSpc>
              <a:buNone/>
            </a:pPr>
            <a:r>
              <a:rPr lang="fa-IR" sz="3200" dirty="0" smtClean="0">
                <a:cs typeface="2  Baran" pitchFamily="2" charset="-78"/>
              </a:rPr>
              <a:t>سر </a:t>
            </a:r>
            <a:r>
              <a:rPr lang="fa-IR" sz="3200" dirty="0" smtClean="0">
                <a:cs typeface="2  Baran" pitchFamily="2" charset="-78"/>
              </a:rPr>
              <a:t>گروه : </a:t>
            </a:r>
            <a:r>
              <a:rPr lang="fa-IR" sz="3200" dirty="0" smtClean="0">
                <a:solidFill>
                  <a:schemeClr val="hlink"/>
                </a:solidFill>
                <a:cs typeface="2  Baran" pitchFamily="2" charset="-78"/>
              </a:rPr>
              <a:t>ديگوکسين</a:t>
            </a:r>
          </a:p>
          <a:p>
            <a:pPr lvl="1" algn="r" eaLnBrk="1" hangingPunct="1">
              <a:lnSpc>
                <a:spcPct val="90000"/>
              </a:lnSpc>
              <a:buNone/>
            </a:pPr>
            <a:r>
              <a:rPr lang="fa-IR" sz="3200" dirty="0" smtClean="0">
                <a:cs typeface="2  Baran" pitchFamily="2" charset="-78"/>
              </a:rPr>
              <a:t>استخراج شده از گياه تيره ميمون</a:t>
            </a:r>
          </a:p>
          <a:p>
            <a:pPr algn="r" eaLnBrk="1" hangingPunct="1">
              <a:lnSpc>
                <a:spcPct val="90000"/>
              </a:lnSpc>
              <a:buNone/>
            </a:pPr>
            <a:r>
              <a:rPr lang="fa-IR" dirty="0" smtClean="0">
                <a:cs typeface="2  Baran" pitchFamily="2" charset="-78"/>
              </a:rPr>
              <a:t>مکانيسم عمل</a:t>
            </a:r>
          </a:p>
          <a:p>
            <a:pPr lvl="1" algn="r" eaLnBrk="1" hangingPunct="1">
              <a:lnSpc>
                <a:spcPct val="90000"/>
              </a:lnSpc>
              <a:buNone/>
            </a:pPr>
            <a:r>
              <a:rPr lang="fa-IR" sz="3200" dirty="0" smtClean="0">
                <a:cs typeface="2  Baran" pitchFamily="2" charset="-78"/>
              </a:rPr>
              <a:t>مهار پمپ سديم-پتاسيم</a:t>
            </a:r>
          </a:p>
          <a:p>
            <a:pPr lvl="1" algn="r" eaLnBrk="1" hangingPunct="1">
              <a:lnSpc>
                <a:spcPct val="90000"/>
              </a:lnSpc>
              <a:buNone/>
            </a:pPr>
            <a:r>
              <a:rPr lang="fa-IR" sz="3200" dirty="0" smtClean="0">
                <a:cs typeface="2  Baran" pitchFamily="2" charset="-78"/>
              </a:rPr>
              <a:t>افزايش سديم داخل سلولی </a:t>
            </a:r>
          </a:p>
          <a:p>
            <a:pPr lvl="1" algn="r" eaLnBrk="1" hangingPunct="1">
              <a:lnSpc>
                <a:spcPct val="90000"/>
              </a:lnSpc>
              <a:buNone/>
            </a:pPr>
            <a:r>
              <a:rPr lang="fa-IR" sz="3200" dirty="0" smtClean="0">
                <a:cs typeface="2  Baran" pitchFamily="2" charset="-78"/>
              </a:rPr>
              <a:t>معاوضه سديم با کلسيم</a:t>
            </a:r>
          </a:p>
          <a:p>
            <a:pPr lvl="1" algn="r" eaLnBrk="1" hangingPunct="1">
              <a:lnSpc>
                <a:spcPct val="90000"/>
              </a:lnSpc>
              <a:buNone/>
            </a:pPr>
            <a:r>
              <a:rPr lang="fa-IR" sz="3200" dirty="0" smtClean="0">
                <a:cs typeface="2  Baran" pitchFamily="2" charset="-78"/>
              </a:rPr>
              <a:t>افزايش کلسيم داخل سلولی</a:t>
            </a:r>
          </a:p>
          <a:p>
            <a:pPr lvl="1" algn="r" eaLnBrk="1" hangingPunct="1">
              <a:lnSpc>
                <a:spcPct val="90000"/>
              </a:lnSpc>
              <a:buNone/>
            </a:pPr>
            <a:r>
              <a:rPr lang="fa-IR" sz="3200" dirty="0" smtClean="0">
                <a:cs typeface="2  Baran" pitchFamily="2" charset="-78"/>
              </a:rPr>
              <a:t>افزايش ذخاير داخل سلولی و قدرت انقباضی</a:t>
            </a:r>
            <a:endParaRPr lang="en-US" sz="3200" dirty="0" smtClean="0">
              <a:cs typeface="2  Baran" pitchFamily="2" charset="-7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fa-IR" dirty="0" smtClean="0">
                <a:solidFill>
                  <a:srgbClr val="FF0000"/>
                </a:solidFill>
                <a:cs typeface="2  Baran" pitchFamily="2" charset="-78"/>
              </a:rPr>
              <a:t>کاربرد های بالينی</a:t>
            </a:r>
            <a:endParaRPr lang="en-US" dirty="0" smtClean="0">
              <a:solidFill>
                <a:srgbClr val="FF0000"/>
              </a:solidFill>
              <a:cs typeface="2  Baran" pitchFamily="2" charset="-78"/>
            </a:endParaRPr>
          </a:p>
        </p:txBody>
      </p:sp>
      <p:sp>
        <p:nvSpPr>
          <p:cNvPr id="11267" name="Rectangle 3"/>
          <p:cNvSpPr>
            <a:spLocks noGrp="1" noChangeArrowheads="1"/>
          </p:cNvSpPr>
          <p:nvPr>
            <p:ph type="body" idx="1"/>
          </p:nvPr>
        </p:nvSpPr>
        <p:spPr/>
        <p:txBody>
          <a:bodyPr/>
          <a:lstStyle/>
          <a:p>
            <a:pPr algn="r" eaLnBrk="1" hangingPunct="1">
              <a:buNone/>
            </a:pPr>
            <a:r>
              <a:rPr lang="fa-IR" dirty="0" smtClean="0">
                <a:cs typeface="2  Baran" pitchFamily="2" charset="-78"/>
              </a:rPr>
              <a:t>نارسائي احتقانی قلبی</a:t>
            </a:r>
          </a:p>
          <a:p>
            <a:pPr algn="r" eaLnBrk="1" hangingPunct="1">
              <a:buNone/>
            </a:pPr>
            <a:r>
              <a:rPr lang="fa-IR" dirty="0" smtClean="0">
                <a:cs typeface="2  Baran" pitchFamily="2" charset="-78"/>
              </a:rPr>
              <a:t>فيبريلاسيون و فلوتر دهليزی</a:t>
            </a:r>
          </a:p>
          <a:p>
            <a:pPr eaLnBrk="1" hangingPunct="1"/>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fa-IR" dirty="0" smtClean="0">
                <a:solidFill>
                  <a:srgbClr val="FF0000"/>
                </a:solidFill>
                <a:cs typeface="2  Baran" pitchFamily="2" charset="-78"/>
              </a:rPr>
              <a:t>سميت ديژيتاليس</a:t>
            </a:r>
            <a:endParaRPr lang="en-US" dirty="0" smtClean="0">
              <a:solidFill>
                <a:srgbClr val="FF0000"/>
              </a:solidFill>
              <a:cs typeface="2  Baran" pitchFamily="2" charset="-78"/>
            </a:endParaRPr>
          </a:p>
        </p:txBody>
      </p:sp>
      <p:sp>
        <p:nvSpPr>
          <p:cNvPr id="12291" name="Rectangle 3"/>
          <p:cNvSpPr>
            <a:spLocks noGrp="1" noChangeArrowheads="1"/>
          </p:cNvSpPr>
          <p:nvPr>
            <p:ph type="body" idx="1"/>
          </p:nvPr>
        </p:nvSpPr>
        <p:spPr/>
        <p:txBody>
          <a:bodyPr/>
          <a:lstStyle/>
          <a:p>
            <a:pPr algn="r" eaLnBrk="1" hangingPunct="1">
              <a:buNone/>
            </a:pPr>
            <a:r>
              <a:rPr lang="fa-IR" dirty="0" smtClean="0">
                <a:cs typeface="2  Baran" pitchFamily="2" charset="-78"/>
              </a:rPr>
              <a:t>علائم: آريتمی، تهوع، استفراغ، اسهال</a:t>
            </a:r>
          </a:p>
          <a:p>
            <a:pPr algn="r" eaLnBrk="1" hangingPunct="1">
              <a:buNone/>
            </a:pPr>
            <a:r>
              <a:rPr lang="fa-IR" dirty="0" smtClean="0">
                <a:cs typeface="2  Baran" pitchFamily="2" charset="-78"/>
              </a:rPr>
              <a:t>درمان: تصحيح نقصان پتاسيم و </a:t>
            </a:r>
            <a:r>
              <a:rPr lang="fa-IR" dirty="0" smtClean="0">
                <a:cs typeface="2  Baran" pitchFamily="2" charset="-78"/>
              </a:rPr>
              <a:t>يا منيزيم</a:t>
            </a:r>
            <a:endParaRPr lang="fa-IR" dirty="0" smtClean="0">
              <a:cs typeface="2  Baran" pitchFamily="2" charset="-78"/>
            </a:endParaRPr>
          </a:p>
          <a:p>
            <a:pPr lvl="1" algn="r" eaLnBrk="1" hangingPunct="1">
              <a:buNone/>
            </a:pPr>
            <a:r>
              <a:rPr lang="fa-IR" sz="3200" dirty="0" smtClean="0">
                <a:cs typeface="2  Baran" pitchFamily="2" charset="-78"/>
              </a:rPr>
              <a:t>داروهای ضد آريتمی</a:t>
            </a:r>
          </a:p>
          <a:p>
            <a:pPr lvl="1" algn="r" eaLnBrk="1" hangingPunct="1">
              <a:buNone/>
            </a:pPr>
            <a:r>
              <a:rPr lang="fa-IR" sz="3200" dirty="0" smtClean="0">
                <a:cs typeface="2  Baran" pitchFamily="2" charset="-78"/>
              </a:rPr>
              <a:t>آنتی بادی ديگوکسين</a:t>
            </a:r>
            <a:endParaRPr lang="en-US" sz="3200" dirty="0" smtClean="0">
              <a:cs typeface="2  Baran" pitchFamily="2" charset="-7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fa-IR"/>
          </a:p>
        </p:txBody>
      </p:sp>
      <p:pic>
        <p:nvPicPr>
          <p:cNvPr id="60419"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lgn="ctr">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fa-IR" sz="4800" dirty="0" smtClean="0">
                <a:solidFill>
                  <a:srgbClr val="FF0000"/>
                </a:solidFill>
                <a:cs typeface="2  Baran" pitchFamily="2" charset="-78"/>
              </a:rPr>
              <a:t>راههای تجویز دارو</a:t>
            </a:r>
            <a:r>
              <a:rPr lang="fa-IR" sz="4800" dirty="0" smtClean="0">
                <a:solidFill>
                  <a:srgbClr val="FFFF00"/>
                </a:solidFill>
                <a:cs typeface="2  Baran" pitchFamily="2" charset="-78"/>
              </a:rPr>
              <a:t/>
            </a:r>
            <a:br>
              <a:rPr lang="fa-IR" sz="4800" dirty="0" smtClean="0">
                <a:solidFill>
                  <a:srgbClr val="FFFF00"/>
                </a:solidFill>
                <a:cs typeface="2  Baran" pitchFamily="2" charset="-78"/>
              </a:rPr>
            </a:br>
            <a:endParaRPr lang="en-US" sz="4800" dirty="0" smtClean="0">
              <a:solidFill>
                <a:srgbClr val="FF9900"/>
              </a:solidFill>
              <a:cs typeface="2  Baran" pitchFamily="2" charset="-78"/>
            </a:endParaRPr>
          </a:p>
        </p:txBody>
      </p:sp>
      <p:sp>
        <p:nvSpPr>
          <p:cNvPr id="53251" name="Rectangle 3"/>
          <p:cNvSpPr>
            <a:spLocks noGrp="1" noChangeArrowheads="1"/>
          </p:cNvSpPr>
          <p:nvPr>
            <p:ph type="body" idx="1"/>
          </p:nvPr>
        </p:nvSpPr>
        <p:spPr>
          <a:xfrm>
            <a:off x="395288" y="1571625"/>
            <a:ext cx="7462837" cy="4524375"/>
          </a:xfrm>
        </p:spPr>
        <p:txBody>
          <a:bodyPr/>
          <a:lstStyle/>
          <a:p>
            <a:pPr algn="r" rtl="1" eaLnBrk="1" hangingPunct="1">
              <a:buFont typeface="Wingdings 2" pitchFamily="18" charset="2"/>
              <a:buNone/>
              <a:defRPr/>
            </a:pPr>
            <a:r>
              <a:rPr lang="fa-IR" b="1" dirty="0" smtClean="0">
                <a:solidFill>
                  <a:srgbClr val="FFFFFF"/>
                </a:solidFill>
                <a:cs typeface="2  Baran" pitchFamily="2" charset="-78"/>
              </a:rPr>
              <a:t>1- وریدی</a:t>
            </a:r>
          </a:p>
          <a:p>
            <a:pPr algn="r" rtl="1" eaLnBrk="1" hangingPunct="1">
              <a:buFont typeface="Wingdings 2" pitchFamily="18" charset="2"/>
              <a:buNone/>
              <a:defRPr/>
            </a:pPr>
            <a:r>
              <a:rPr lang="fa-IR" b="1" dirty="0" smtClean="0">
                <a:solidFill>
                  <a:srgbClr val="FFFFFF"/>
                </a:solidFill>
                <a:cs typeface="2  Baran" pitchFamily="2" charset="-78"/>
              </a:rPr>
              <a:t>2- داخل استخوان درشت نی</a:t>
            </a:r>
          </a:p>
          <a:p>
            <a:pPr algn="r" rtl="1" eaLnBrk="1" hangingPunct="1">
              <a:buFont typeface="Wingdings 2" pitchFamily="18" charset="2"/>
              <a:buNone/>
              <a:defRPr/>
            </a:pPr>
            <a:r>
              <a:rPr lang="fa-IR" b="1" dirty="0" smtClean="0">
                <a:solidFill>
                  <a:srgbClr val="FFFFFF"/>
                </a:solidFill>
                <a:cs typeface="2  Baran" pitchFamily="2" charset="-78"/>
              </a:rPr>
              <a:t>3- داخل تراشه</a:t>
            </a:r>
          </a:p>
          <a:p>
            <a:pPr algn="r" rtl="1" eaLnBrk="1" hangingPunct="1">
              <a:buFont typeface="Wingdings 2" pitchFamily="18" charset="2"/>
              <a:buNone/>
              <a:defRPr/>
            </a:pPr>
            <a:r>
              <a:rPr lang="fa-IR" b="1" dirty="0" smtClean="0">
                <a:solidFill>
                  <a:srgbClr val="FFFFFF"/>
                </a:solidFill>
                <a:cs typeface="2  Baran" pitchFamily="2" charset="-78"/>
              </a:rPr>
              <a:t>4-زیر زبانی </a:t>
            </a:r>
          </a:p>
          <a:p>
            <a:pPr algn="r" rtl="1" eaLnBrk="1" hangingPunct="1">
              <a:buFont typeface="Wingdings 2" pitchFamily="18" charset="2"/>
              <a:buNone/>
              <a:defRPr/>
            </a:pPr>
            <a:r>
              <a:rPr lang="fa-IR" b="1" dirty="0" smtClean="0">
                <a:solidFill>
                  <a:srgbClr val="FFFFFF"/>
                </a:solidFill>
                <a:cs typeface="2  Baran" pitchFamily="2" charset="-78"/>
              </a:rPr>
              <a:t>5-مقعدی</a:t>
            </a:r>
          </a:p>
          <a:p>
            <a:pPr algn="r" rtl="1" eaLnBrk="1" hangingPunct="1">
              <a:buFont typeface="Wingdings 2" pitchFamily="18" charset="2"/>
              <a:buNone/>
              <a:defRPr/>
            </a:pPr>
            <a:r>
              <a:rPr lang="fa-IR" b="1" dirty="0" smtClean="0">
                <a:solidFill>
                  <a:srgbClr val="FFFFFF"/>
                </a:solidFill>
                <a:cs typeface="2  Baran" pitchFamily="2" charset="-78"/>
              </a:rPr>
              <a:t>6-از طریق پوست </a:t>
            </a:r>
            <a:endParaRPr lang="en-US" b="1" dirty="0" smtClean="0">
              <a:solidFill>
                <a:srgbClr val="FFFFFF"/>
              </a:solidFill>
              <a:cs typeface="2  Baran" pitchFamily="2" charset="-78"/>
            </a:endParaRPr>
          </a:p>
          <a:p>
            <a:pPr algn="r" rtl="1" eaLnBrk="1" hangingPunct="1">
              <a:buFont typeface="Wingdings 2" pitchFamily="18" charset="2"/>
              <a:buNone/>
              <a:defRPr/>
            </a:pPr>
            <a:r>
              <a:rPr lang="fa-IR" b="1" dirty="0" smtClean="0">
                <a:solidFill>
                  <a:srgbClr val="FFFFFF"/>
                </a:solidFill>
                <a:cs typeface="2  Baran" pitchFamily="2" charset="-78"/>
              </a:rPr>
              <a:t>7-استنشاقی </a:t>
            </a:r>
            <a:endParaRPr lang="en-US" b="1" dirty="0" smtClean="0">
              <a:solidFill>
                <a:srgbClr val="FFFFFF"/>
              </a:solidFill>
              <a:cs typeface="2  Baran" pitchFamily="2" charset="-78"/>
            </a:endParaRPr>
          </a:p>
        </p:txBody>
      </p:sp>
      <p:pic>
        <p:nvPicPr>
          <p:cNvPr id="4" name="Picture 14" descr="epipen_cream"/>
          <p:cNvPicPr>
            <a:picLocks noChangeAspect="1" noChangeArrowheads="1"/>
          </p:cNvPicPr>
          <p:nvPr/>
        </p:nvPicPr>
        <p:blipFill>
          <a:blip r:embed="rId2"/>
          <a:srcRect/>
          <a:stretch>
            <a:fillRect/>
          </a:stretch>
        </p:blipFill>
        <p:spPr bwMode="auto">
          <a:xfrm>
            <a:off x="500063" y="3714750"/>
            <a:ext cx="2857500" cy="2857500"/>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blinds(horizontal)">
                                      <p:cBhvr>
                                        <p:cTn id="7" dur="500"/>
                                        <p:tgtEl>
                                          <p:spTgt spid="532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3251">
                                            <p:txEl>
                                              <p:pRg st="0" end="0"/>
                                            </p:txEl>
                                          </p:spTgt>
                                        </p:tgtEl>
                                        <p:attrNameLst>
                                          <p:attrName>style.visibility</p:attrName>
                                        </p:attrNameLst>
                                      </p:cBhvr>
                                      <p:to>
                                        <p:strVal val="visible"/>
                                      </p:to>
                                    </p:set>
                                    <p:animEffect transition="in" filter="blinds(horizontal)">
                                      <p:cBhvr>
                                        <p:cTn id="12" dur="500"/>
                                        <p:tgtEl>
                                          <p:spTgt spid="532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3251">
                                            <p:txEl>
                                              <p:pRg st="1" end="1"/>
                                            </p:txEl>
                                          </p:spTgt>
                                        </p:tgtEl>
                                        <p:attrNameLst>
                                          <p:attrName>style.visibility</p:attrName>
                                        </p:attrNameLst>
                                      </p:cBhvr>
                                      <p:to>
                                        <p:strVal val="visible"/>
                                      </p:to>
                                    </p:set>
                                    <p:animEffect transition="in" filter="blinds(horizontal)">
                                      <p:cBhvr>
                                        <p:cTn id="17" dur="500"/>
                                        <p:tgtEl>
                                          <p:spTgt spid="5325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3251">
                                            <p:txEl>
                                              <p:pRg st="2" end="2"/>
                                            </p:txEl>
                                          </p:spTgt>
                                        </p:tgtEl>
                                        <p:attrNameLst>
                                          <p:attrName>style.visibility</p:attrName>
                                        </p:attrNameLst>
                                      </p:cBhvr>
                                      <p:to>
                                        <p:strVal val="visible"/>
                                      </p:to>
                                    </p:set>
                                    <p:animEffect transition="in" filter="blinds(horizontal)">
                                      <p:cBhvr>
                                        <p:cTn id="22" dur="500"/>
                                        <p:tgtEl>
                                          <p:spTgt spid="5325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3251">
                                            <p:txEl>
                                              <p:pRg st="3" end="3"/>
                                            </p:txEl>
                                          </p:spTgt>
                                        </p:tgtEl>
                                        <p:attrNameLst>
                                          <p:attrName>style.visibility</p:attrName>
                                        </p:attrNameLst>
                                      </p:cBhvr>
                                      <p:to>
                                        <p:strVal val="visible"/>
                                      </p:to>
                                    </p:set>
                                    <p:animEffect transition="in" filter="blinds(horizontal)">
                                      <p:cBhvr>
                                        <p:cTn id="27" dur="500"/>
                                        <p:tgtEl>
                                          <p:spTgt spid="5325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53251">
                                            <p:txEl>
                                              <p:pRg st="4" end="4"/>
                                            </p:txEl>
                                          </p:spTgt>
                                        </p:tgtEl>
                                        <p:attrNameLst>
                                          <p:attrName>style.visibility</p:attrName>
                                        </p:attrNameLst>
                                      </p:cBhvr>
                                      <p:to>
                                        <p:strVal val="visible"/>
                                      </p:to>
                                    </p:set>
                                    <p:animEffect transition="in" filter="blinds(horizontal)">
                                      <p:cBhvr>
                                        <p:cTn id="32" dur="500"/>
                                        <p:tgtEl>
                                          <p:spTgt spid="5325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53251">
                                            <p:txEl>
                                              <p:pRg st="5" end="5"/>
                                            </p:txEl>
                                          </p:spTgt>
                                        </p:tgtEl>
                                        <p:attrNameLst>
                                          <p:attrName>style.visibility</p:attrName>
                                        </p:attrNameLst>
                                      </p:cBhvr>
                                      <p:to>
                                        <p:strVal val="visible"/>
                                      </p:to>
                                    </p:set>
                                    <p:animEffect transition="in" filter="blinds(horizontal)">
                                      <p:cBhvr>
                                        <p:cTn id="37" dur="500"/>
                                        <p:tgtEl>
                                          <p:spTgt spid="53251">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53251">
                                            <p:txEl>
                                              <p:pRg st="6" end="6"/>
                                            </p:txEl>
                                          </p:spTgt>
                                        </p:tgtEl>
                                        <p:attrNameLst>
                                          <p:attrName>style.visibility</p:attrName>
                                        </p:attrNameLst>
                                      </p:cBhvr>
                                      <p:to>
                                        <p:strVal val="visible"/>
                                      </p:to>
                                    </p:set>
                                    <p:animEffect transition="in" filter="blinds(horizontal)">
                                      <p:cBhvr>
                                        <p:cTn id="42" dur="500"/>
                                        <p:tgtEl>
                                          <p:spTgt spid="53251">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404813"/>
            <a:ext cx="7772400" cy="1143000"/>
          </a:xfrm>
        </p:spPr>
        <p:txBody>
          <a:bodyPr/>
          <a:lstStyle/>
          <a:p>
            <a:pPr algn="r">
              <a:defRPr/>
            </a:pPr>
            <a:r>
              <a:rPr lang="fa-IR" sz="4000" dirty="0" smtClean="0">
                <a:solidFill>
                  <a:srgbClr val="FF0000"/>
                </a:solidFill>
                <a:cs typeface="2  Baran" pitchFamily="2" charset="-78"/>
              </a:rPr>
              <a:t>راه وریدی</a:t>
            </a:r>
            <a:endParaRPr lang="en-US" sz="4000" dirty="0">
              <a:solidFill>
                <a:srgbClr val="FF0000"/>
              </a:solidFill>
              <a:cs typeface="2  Baran" pitchFamily="2" charset="-78"/>
            </a:endParaRPr>
          </a:p>
        </p:txBody>
      </p:sp>
      <p:sp>
        <p:nvSpPr>
          <p:cNvPr id="3" name="Content Placeholder 2"/>
          <p:cNvSpPr>
            <a:spLocks noGrp="1"/>
          </p:cNvSpPr>
          <p:nvPr>
            <p:ph idx="1"/>
          </p:nvPr>
        </p:nvSpPr>
        <p:spPr/>
        <p:txBody>
          <a:bodyPr/>
          <a:lstStyle/>
          <a:p>
            <a:pPr algn="r" rtl="1">
              <a:defRPr/>
            </a:pPr>
            <a:r>
              <a:rPr lang="fa-IR" dirty="0" smtClean="0">
                <a:cs typeface="2  Baran" pitchFamily="2" charset="-78"/>
              </a:rPr>
              <a:t>متداول ترین مسیر تجویز دارو در شرایط اورژانسی است.</a:t>
            </a:r>
          </a:p>
          <a:p>
            <a:pPr algn="r" rtl="1">
              <a:defRPr/>
            </a:pPr>
            <a:r>
              <a:rPr lang="fa-IR" dirty="0" smtClean="0">
                <a:cs typeface="2  Baran" pitchFamily="2" charset="-78"/>
              </a:rPr>
              <a:t>در جریان عملیات احیاء بعد از دادن دارو باید 20 میلی لیتر سرم فیزیولوژی از همان مسیر تزریق کرد.</a:t>
            </a:r>
          </a:p>
          <a:p>
            <a:pPr algn="r" rtl="1">
              <a:defRPr/>
            </a:pPr>
            <a:r>
              <a:rPr lang="fa-IR" dirty="0" smtClean="0">
                <a:cs typeface="2  Baran" pitchFamily="2" charset="-78"/>
              </a:rPr>
              <a:t>در صورت امکان دست بالاتر گرفته شود.</a:t>
            </a:r>
          </a:p>
          <a:p>
            <a:pPr algn="r" rtl="1">
              <a:defRPr/>
            </a:pPr>
            <a:r>
              <a:rPr lang="fa-IR" dirty="0" smtClean="0">
                <a:cs typeface="2  Baran" pitchFamily="2" charset="-78"/>
              </a:rPr>
              <a:t>از تجویز دارو هایی که با هم سازگاری ندارند اجتناب کرد.</a:t>
            </a:r>
            <a:endParaRPr lang="en-US" dirty="0">
              <a:cs typeface="2  Baran" pitchFamily="2" charset="-78"/>
            </a:endParaRPr>
          </a:p>
        </p:txBody>
      </p:sp>
      <p:sp>
        <p:nvSpPr>
          <p:cNvPr id="8196" name="Footer Placeholder 3"/>
          <p:cNvSpPr>
            <a:spLocks noGrp="1"/>
          </p:cNvSpPr>
          <p:nvPr>
            <p:ph type="ftr" sz="quarter" idx="11"/>
          </p:nvPr>
        </p:nvSpPr>
        <p:spPr>
          <a:xfrm>
            <a:off x="457200" y="6245225"/>
            <a:ext cx="2133600" cy="476250"/>
          </a:xfrm>
          <a:noFill/>
        </p:spPr>
        <p:txBody>
          <a:bodyPr/>
          <a:lstStyle/>
          <a:p>
            <a:pPr algn="l"/>
            <a:r>
              <a:rPr lang="en-US" smtClean="0">
                <a:cs typeface="Arial" charset="0"/>
              </a:rPr>
              <a:t>. 	 			</a:t>
            </a:r>
          </a:p>
        </p:txBody>
      </p:sp>
      <p:sp>
        <p:nvSpPr>
          <p:cNvPr id="8197" name="Slide Number Placeholder 4"/>
          <p:cNvSpPr>
            <a:spLocks noGrp="1"/>
          </p:cNvSpPr>
          <p:nvPr>
            <p:ph type="sldNum" sz="quarter" idx="12"/>
          </p:nvPr>
        </p:nvSpPr>
        <p:spPr>
          <a:xfrm>
            <a:off x="3124200" y="6245225"/>
            <a:ext cx="2895600" cy="476250"/>
          </a:xfrm>
          <a:noFill/>
        </p:spPr>
        <p:txBody>
          <a:bodyPr/>
          <a:lstStyle/>
          <a:p>
            <a:pPr algn="ctr"/>
            <a:endParaRPr lang="fa-IR"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457200" y="274638"/>
            <a:ext cx="8229600" cy="850900"/>
          </a:xfrm>
        </p:spPr>
        <p:txBody>
          <a:bodyPr/>
          <a:lstStyle/>
          <a:p>
            <a:pPr eaLnBrk="1" hangingPunct="1">
              <a:defRPr/>
            </a:pPr>
            <a:r>
              <a:rPr lang="fa-IR" sz="3600" dirty="0" smtClean="0">
                <a:solidFill>
                  <a:srgbClr val="FF0000"/>
                </a:solidFill>
                <a:cs typeface="2  Baran" pitchFamily="2" charset="-78"/>
              </a:rPr>
              <a:t>)</a:t>
            </a:r>
            <a:r>
              <a:rPr lang="en-US" sz="3600" dirty="0" smtClean="0">
                <a:solidFill>
                  <a:srgbClr val="FF0000"/>
                </a:solidFill>
                <a:cs typeface="2  Baran" pitchFamily="2" charset="-78"/>
              </a:rPr>
              <a:t>IO</a:t>
            </a:r>
            <a:r>
              <a:rPr lang="fa-IR" sz="3600" dirty="0" smtClean="0">
                <a:solidFill>
                  <a:srgbClr val="FF0000"/>
                </a:solidFill>
                <a:cs typeface="2  Baran" pitchFamily="2" charset="-78"/>
              </a:rPr>
              <a:t>(</a:t>
            </a:r>
            <a:r>
              <a:rPr lang="en-US" sz="3600" dirty="0" smtClean="0">
                <a:solidFill>
                  <a:srgbClr val="FF0000"/>
                </a:solidFill>
                <a:cs typeface="2  Baran" pitchFamily="2" charset="-78"/>
              </a:rPr>
              <a:t> </a:t>
            </a:r>
            <a:r>
              <a:rPr lang="fa-IR" sz="4800" dirty="0" smtClean="0">
                <a:solidFill>
                  <a:srgbClr val="FF0000"/>
                </a:solidFill>
                <a:cs typeface="2  Baran" pitchFamily="2" charset="-78"/>
              </a:rPr>
              <a:t>راه داخل استخوانی</a:t>
            </a:r>
            <a:endParaRPr lang="en-US" sz="4800" dirty="0" smtClean="0">
              <a:solidFill>
                <a:schemeClr val="hlink"/>
              </a:solidFill>
            </a:endParaRPr>
          </a:p>
        </p:txBody>
      </p:sp>
      <p:sp>
        <p:nvSpPr>
          <p:cNvPr id="35843" name="Rectangle 3"/>
          <p:cNvSpPr>
            <a:spLocks noGrp="1" noChangeArrowheads="1"/>
          </p:cNvSpPr>
          <p:nvPr>
            <p:ph type="body" idx="1"/>
          </p:nvPr>
        </p:nvSpPr>
        <p:spPr>
          <a:xfrm>
            <a:off x="0" y="1214438"/>
            <a:ext cx="9144000" cy="5643562"/>
          </a:xfrm>
        </p:spPr>
        <p:txBody>
          <a:bodyPr/>
          <a:lstStyle/>
          <a:p>
            <a:pPr algn="r" rtl="1" eaLnBrk="1" hangingPunct="1">
              <a:defRPr/>
            </a:pPr>
            <a:r>
              <a:rPr lang="fa-IR" dirty="0" smtClean="0">
                <a:solidFill>
                  <a:srgbClr val="FFFF00"/>
                </a:solidFill>
                <a:cs typeface="2  Baran" pitchFamily="2" charset="-78"/>
              </a:rPr>
              <a:t>-</a:t>
            </a:r>
            <a:r>
              <a:rPr lang="fa-IR" b="1" dirty="0" smtClean="0">
                <a:cs typeface="2  Baran" pitchFamily="2" charset="-78"/>
              </a:rPr>
              <a:t>دراطفال در صورتی که رگ گیری بیمارمشکل باشد</a:t>
            </a:r>
            <a:r>
              <a:rPr lang="en-US" b="1" dirty="0" smtClean="0">
                <a:cs typeface="2  Baran" pitchFamily="2" charset="-78"/>
              </a:rPr>
              <a:t>.</a:t>
            </a:r>
            <a:endParaRPr lang="fa-IR" b="1" dirty="0" smtClean="0">
              <a:cs typeface="2  Baran" pitchFamily="2" charset="-78"/>
            </a:endParaRPr>
          </a:p>
          <a:p>
            <a:pPr algn="r" rtl="1" eaLnBrk="1" hangingPunct="1">
              <a:defRPr/>
            </a:pPr>
            <a:r>
              <a:rPr lang="fa-IR" b="1" dirty="0" smtClean="0">
                <a:cs typeface="2  Baran" pitchFamily="2" charset="-78"/>
              </a:rPr>
              <a:t>سه بار کوشش برای رگ گیری با موفقیت همراه نباشد </a:t>
            </a:r>
            <a:r>
              <a:rPr lang="en-US" b="1" dirty="0" smtClean="0">
                <a:cs typeface="2  Baran" pitchFamily="2" charset="-78"/>
              </a:rPr>
              <a:t>.</a:t>
            </a:r>
            <a:endParaRPr lang="fa-IR" b="1" dirty="0" smtClean="0">
              <a:cs typeface="2  Baran" pitchFamily="2" charset="-78"/>
            </a:endParaRPr>
          </a:p>
          <a:p>
            <a:pPr algn="r" rtl="1" eaLnBrk="1" hangingPunct="1">
              <a:defRPr/>
            </a:pPr>
            <a:r>
              <a:rPr lang="fa-IR" b="1" dirty="0" smtClean="0">
                <a:cs typeface="2  Baran" pitchFamily="2" charset="-78"/>
              </a:rPr>
              <a:t>رگ گیری بیمار بیش از 90 ثانیه بطول بیانجامد</a:t>
            </a:r>
            <a:r>
              <a:rPr lang="en-US" b="1" dirty="0" smtClean="0">
                <a:cs typeface="2  Baran" pitchFamily="2" charset="-78"/>
              </a:rPr>
              <a:t>.</a:t>
            </a:r>
            <a:endParaRPr lang="fa-IR" b="1" dirty="0" smtClean="0">
              <a:cs typeface="2  Baran" pitchFamily="2" charset="-78"/>
            </a:endParaRPr>
          </a:p>
          <a:p>
            <a:pPr algn="r" rtl="1" eaLnBrk="1" hangingPunct="1">
              <a:defRPr/>
            </a:pPr>
            <a:r>
              <a:rPr lang="fa-IR" b="1" dirty="0" smtClean="0">
                <a:cs typeface="2  Baran" pitchFamily="2" charset="-78"/>
              </a:rPr>
              <a:t>از سوزن شماره 16 استفاده می</a:t>
            </a:r>
            <a:r>
              <a:rPr lang="en-US" b="1" dirty="0" smtClean="0">
                <a:cs typeface="2  Baran" pitchFamily="2" charset="-78"/>
              </a:rPr>
              <a:t> </a:t>
            </a:r>
            <a:r>
              <a:rPr lang="fa-IR" b="1" dirty="0" smtClean="0">
                <a:cs typeface="2  Baran" pitchFamily="2" charset="-78"/>
              </a:rPr>
              <a:t>شود</a:t>
            </a:r>
            <a:r>
              <a:rPr lang="en-US" b="1" dirty="0" smtClean="0">
                <a:cs typeface="2  Baran" pitchFamily="2" charset="-78"/>
              </a:rPr>
              <a:t>.</a:t>
            </a:r>
          </a:p>
          <a:p>
            <a:pPr algn="r" rtl="1" eaLnBrk="1" hangingPunct="1">
              <a:defRPr/>
            </a:pPr>
            <a:r>
              <a:rPr lang="fa-IR" b="1" dirty="0" smtClean="0">
                <a:cs typeface="2  Baran" pitchFamily="2" charset="-78"/>
              </a:rPr>
              <a:t>دوز دارو همانند دوزدر روش تزریق وریدی است</a:t>
            </a:r>
            <a:r>
              <a:rPr lang="en-US" b="1" dirty="0" smtClean="0">
                <a:cs typeface="2  Baran" pitchFamily="2" charset="-78"/>
              </a:rPr>
              <a:t>.</a:t>
            </a:r>
            <a:endParaRPr lang="fa-IR" b="1" dirty="0" smtClean="0">
              <a:cs typeface="2  Baran" pitchFamily="2" charset="-78"/>
            </a:endParaRPr>
          </a:p>
          <a:p>
            <a:pPr algn="r" rtl="1" eaLnBrk="1" hangingPunct="1">
              <a:defRPr/>
            </a:pPr>
            <a:r>
              <a:rPr lang="fa-IR" b="1" dirty="0" smtClean="0">
                <a:cs typeface="2  Baran" pitchFamily="2" charset="-78"/>
              </a:rPr>
              <a:t>تمامی داروهایی که از طریق وریدی قابل تزریق است را میتوان تجویزنمود</a:t>
            </a:r>
          </a:p>
          <a:p>
            <a:pPr algn="r" rtl="1" eaLnBrk="1" hangingPunct="1">
              <a:defRPr/>
            </a:pPr>
            <a:r>
              <a:rPr lang="fa-IR" b="1" dirty="0" smtClean="0">
                <a:cs typeface="2  Baran" pitchFamily="2" charset="-78"/>
              </a:rPr>
              <a:t>محل تزریق: </a:t>
            </a:r>
          </a:p>
          <a:p>
            <a:pPr algn="r" rtl="1" eaLnBrk="1" hangingPunct="1">
              <a:defRPr/>
            </a:pPr>
            <a:r>
              <a:rPr lang="fa-IR" b="1" dirty="0" smtClean="0">
                <a:cs typeface="2  Baran" pitchFamily="2" charset="-78"/>
              </a:rPr>
              <a:t>1- برروی استخوان تیبیا 4-3 سانتی متر پائین تر از کشکک زانو</a:t>
            </a:r>
          </a:p>
          <a:p>
            <a:pPr algn="r" rtl="1" eaLnBrk="1" hangingPunct="1">
              <a:defRPr/>
            </a:pPr>
            <a:r>
              <a:rPr lang="fa-IR" b="1" dirty="0" smtClean="0">
                <a:cs typeface="2  Baran" pitchFamily="2" charset="-78"/>
              </a:rPr>
              <a:t>2- قسمت داخلی قوزک پا</a:t>
            </a:r>
            <a:endParaRPr lang="en-US" b="1" dirty="0" smtClean="0">
              <a:cs typeface="2  Baran"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985838"/>
          </a:xfrm>
        </p:spPr>
        <p:txBody>
          <a:bodyPr/>
          <a:lstStyle/>
          <a:p>
            <a:pPr>
              <a:defRPr/>
            </a:pPr>
            <a:r>
              <a:rPr lang="fa-IR" sz="4000" dirty="0" smtClean="0">
                <a:cs typeface="2  Baran" pitchFamily="2" charset="-78"/>
              </a:rPr>
              <a:t>تزریق داخل استخوانی</a:t>
            </a:r>
            <a:endParaRPr lang="en-US" sz="4000" dirty="0">
              <a:cs typeface="2  Baran" pitchFamily="2" charset="-78"/>
            </a:endParaRPr>
          </a:p>
        </p:txBody>
      </p:sp>
      <p:sp>
        <p:nvSpPr>
          <p:cNvPr id="11267" name="Footer Placeholder 3"/>
          <p:cNvSpPr>
            <a:spLocks noGrp="1"/>
          </p:cNvSpPr>
          <p:nvPr>
            <p:ph type="ftr" sz="quarter" idx="11"/>
          </p:nvPr>
        </p:nvSpPr>
        <p:spPr>
          <a:xfrm>
            <a:off x="457200" y="6245225"/>
            <a:ext cx="2133600" cy="476250"/>
          </a:xfrm>
          <a:noFill/>
        </p:spPr>
        <p:txBody>
          <a:bodyPr/>
          <a:lstStyle/>
          <a:p>
            <a:pPr algn="l"/>
            <a:r>
              <a:rPr lang="en-US" smtClean="0">
                <a:cs typeface="Arial" charset="0"/>
              </a:rPr>
              <a:t>Copyright © 2007, 2003 by Mosby, Inc., an affiliate of Elsevier Inc. 	 			</a:t>
            </a:r>
          </a:p>
        </p:txBody>
      </p:sp>
      <p:sp>
        <p:nvSpPr>
          <p:cNvPr id="11268" name="Slide Number Placeholder 4"/>
          <p:cNvSpPr>
            <a:spLocks noGrp="1"/>
          </p:cNvSpPr>
          <p:nvPr>
            <p:ph type="sldNum" sz="quarter" idx="12"/>
          </p:nvPr>
        </p:nvSpPr>
        <p:spPr>
          <a:xfrm>
            <a:off x="3124200" y="6245225"/>
            <a:ext cx="2895600" cy="476250"/>
          </a:xfrm>
          <a:noFill/>
        </p:spPr>
        <p:txBody>
          <a:bodyPr/>
          <a:lstStyle/>
          <a:p>
            <a:pPr algn="ctr"/>
            <a:r>
              <a:rPr lang="en-US" smtClean="0"/>
              <a:t>Slide </a:t>
            </a:r>
            <a:fld id="{2A9CABA7-75FC-467C-A7BB-E88E687E188A}" type="slidenum">
              <a:rPr lang="fa-IR" smtClean="0">
                <a:cs typeface="Arial" charset="0"/>
              </a:rPr>
              <a:pPr algn="ctr"/>
              <a:t>7</a:t>
            </a:fld>
            <a:endParaRPr lang="en-US" smtClean="0"/>
          </a:p>
        </p:txBody>
      </p:sp>
      <p:pic>
        <p:nvPicPr>
          <p:cNvPr id="11269" name="Picture 2" descr="C:\Documents and Settings\eiliya\My Documents\My Pictures\2012-04-20\IMAGE0030.JPG"/>
          <p:cNvPicPr>
            <a:picLocks noGrp="1" noChangeAspect="1" noChangeArrowheads="1"/>
          </p:cNvPicPr>
          <p:nvPr>
            <p:ph idx="1"/>
          </p:nvPr>
        </p:nvPicPr>
        <p:blipFill>
          <a:blip r:embed="rId2"/>
          <a:srcRect/>
          <a:stretch>
            <a:fillRect/>
          </a:stretch>
        </p:blipFill>
        <p:spPr>
          <a:xfrm>
            <a:off x="142875" y="1214438"/>
            <a:ext cx="7151688" cy="5643562"/>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13315" name="Footer Placeholder 3"/>
          <p:cNvSpPr>
            <a:spLocks noGrp="1"/>
          </p:cNvSpPr>
          <p:nvPr>
            <p:ph type="ftr" sz="quarter" idx="11"/>
          </p:nvPr>
        </p:nvSpPr>
        <p:spPr>
          <a:xfrm>
            <a:off x="457200" y="6245225"/>
            <a:ext cx="2133600" cy="476250"/>
          </a:xfrm>
          <a:noFill/>
        </p:spPr>
        <p:txBody>
          <a:bodyPr/>
          <a:lstStyle/>
          <a:p>
            <a:pPr algn="l"/>
            <a:r>
              <a:rPr lang="en-US" smtClean="0">
                <a:cs typeface="Arial" charset="0"/>
              </a:rPr>
              <a:t>Copyright © 2007, 2003 by Mosby, Inc., an affiliate of Elsevier Inc. 	 			</a:t>
            </a:r>
          </a:p>
        </p:txBody>
      </p:sp>
      <p:sp>
        <p:nvSpPr>
          <p:cNvPr id="13316" name="Slide Number Placeholder 4"/>
          <p:cNvSpPr>
            <a:spLocks noGrp="1"/>
          </p:cNvSpPr>
          <p:nvPr>
            <p:ph type="sldNum" sz="quarter" idx="12"/>
          </p:nvPr>
        </p:nvSpPr>
        <p:spPr>
          <a:xfrm>
            <a:off x="3124200" y="6245225"/>
            <a:ext cx="2895600" cy="476250"/>
          </a:xfrm>
          <a:noFill/>
        </p:spPr>
        <p:txBody>
          <a:bodyPr/>
          <a:lstStyle/>
          <a:p>
            <a:pPr algn="ctr"/>
            <a:r>
              <a:rPr lang="en-US" smtClean="0"/>
              <a:t>Slide </a:t>
            </a:r>
            <a:fld id="{44AF33D6-9D69-4E27-A8D2-2473971A4B38}" type="slidenum">
              <a:rPr lang="fa-IR" smtClean="0">
                <a:cs typeface="Arial" charset="0"/>
              </a:rPr>
              <a:pPr algn="ctr"/>
              <a:t>8</a:t>
            </a:fld>
            <a:endParaRPr lang="en-US" smtClean="0"/>
          </a:p>
        </p:txBody>
      </p:sp>
      <p:pic>
        <p:nvPicPr>
          <p:cNvPr id="13317" name="Picture 2" descr="C:\Documents and Settings\eiliya\My Documents\My Pictures\2012-04-20\IMAGE0032.JPG"/>
          <p:cNvPicPr>
            <a:picLocks noGrp="1" noChangeAspect="1" noChangeArrowheads="1"/>
          </p:cNvPicPr>
          <p:nvPr>
            <p:ph idx="1"/>
          </p:nvPr>
        </p:nvPicPr>
        <p:blipFill>
          <a:blip r:embed="rId2"/>
          <a:srcRect/>
          <a:stretch>
            <a:fillRect/>
          </a:stretch>
        </p:blipFill>
        <p:spPr>
          <a:xfrm>
            <a:off x="428625" y="214313"/>
            <a:ext cx="8001000" cy="6429375"/>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a:xfrm>
            <a:off x="457200" y="274638"/>
            <a:ext cx="8229600" cy="777875"/>
          </a:xfrm>
        </p:spPr>
        <p:txBody>
          <a:bodyPr/>
          <a:lstStyle/>
          <a:p>
            <a:pPr eaLnBrk="1" hangingPunct="1">
              <a:defRPr/>
            </a:pPr>
            <a:r>
              <a:rPr lang="fa-IR" sz="3600" dirty="0" smtClean="0"/>
              <a:t> </a:t>
            </a:r>
            <a:r>
              <a:rPr lang="fa-IR" sz="3600" dirty="0" smtClean="0">
                <a:solidFill>
                  <a:srgbClr val="FF0000"/>
                </a:solidFill>
                <a:effectLst>
                  <a:outerShdw blurRad="38100" dist="38100" dir="2700000" algn="tl">
                    <a:srgbClr val="000000">
                      <a:alpha val="43137"/>
                    </a:srgbClr>
                  </a:outerShdw>
                </a:effectLst>
                <a:cs typeface="2  Baran" pitchFamily="2" charset="-78"/>
              </a:rPr>
              <a:t>راه داخل </a:t>
            </a:r>
            <a:r>
              <a:rPr lang="fa-IR" sz="3600" dirty="0" smtClean="0">
                <a:solidFill>
                  <a:srgbClr val="FF0000"/>
                </a:solidFill>
                <a:cs typeface="2  Baran" pitchFamily="2" charset="-78"/>
              </a:rPr>
              <a:t>تراشه  </a:t>
            </a:r>
            <a:r>
              <a:rPr lang="en-US" sz="3600" dirty="0" smtClean="0">
                <a:solidFill>
                  <a:srgbClr val="FF0000"/>
                </a:solidFill>
                <a:cs typeface="2  Baran" pitchFamily="2" charset="-78"/>
              </a:rPr>
              <a:t>Endo-tracheal</a:t>
            </a:r>
          </a:p>
        </p:txBody>
      </p:sp>
      <p:sp>
        <p:nvSpPr>
          <p:cNvPr id="39939" name="Rectangle 3"/>
          <p:cNvSpPr>
            <a:spLocks noGrp="1" noChangeArrowheads="1"/>
          </p:cNvSpPr>
          <p:nvPr>
            <p:ph type="body" idx="1"/>
          </p:nvPr>
        </p:nvSpPr>
        <p:spPr>
          <a:xfrm>
            <a:off x="0" y="1268413"/>
            <a:ext cx="9036050" cy="5329237"/>
          </a:xfrm>
        </p:spPr>
        <p:txBody>
          <a:bodyPr/>
          <a:lstStyle/>
          <a:p>
            <a:pPr algn="r" rtl="1" eaLnBrk="1" hangingPunct="1">
              <a:defRPr/>
            </a:pPr>
            <a:r>
              <a:rPr lang="fa-IR" b="1" dirty="0" smtClean="0">
                <a:solidFill>
                  <a:srgbClr val="FFFFFF"/>
                </a:solidFill>
                <a:cs typeface="2  Baran" pitchFamily="2" charset="-78"/>
              </a:rPr>
              <a:t>در صورت عدم دسترسی </a:t>
            </a:r>
            <a:r>
              <a:rPr lang="en-US" b="1" dirty="0" smtClean="0">
                <a:solidFill>
                  <a:srgbClr val="FFFFFF"/>
                </a:solidFill>
                <a:cs typeface="2  Baran" pitchFamily="2" charset="-78"/>
              </a:rPr>
              <a:t> IV </a:t>
            </a:r>
            <a:r>
              <a:rPr lang="fa-IR" b="1" dirty="0" smtClean="0">
                <a:solidFill>
                  <a:srgbClr val="FFFFFF"/>
                </a:solidFill>
                <a:cs typeface="2  Baran" pitchFamily="2" charset="-78"/>
              </a:rPr>
              <a:t>یا </a:t>
            </a:r>
            <a:r>
              <a:rPr lang="en-US" b="1" dirty="0" smtClean="0">
                <a:solidFill>
                  <a:srgbClr val="FFFFFF"/>
                </a:solidFill>
                <a:cs typeface="2  Baran" pitchFamily="2" charset="-78"/>
              </a:rPr>
              <a:t>IO</a:t>
            </a:r>
            <a:r>
              <a:rPr lang="fa-IR" b="1" dirty="0" smtClean="0">
                <a:solidFill>
                  <a:srgbClr val="FFFFFF"/>
                </a:solidFill>
                <a:cs typeface="2  Baran" pitchFamily="2" charset="-78"/>
              </a:rPr>
              <a:t>  :</a:t>
            </a:r>
          </a:p>
          <a:p>
            <a:pPr algn="r" rtl="1" eaLnBrk="1" hangingPunct="1">
              <a:defRPr/>
            </a:pPr>
            <a:r>
              <a:rPr lang="fa-IR" b="1" dirty="0" smtClean="0">
                <a:solidFill>
                  <a:srgbClr val="FFFFFF"/>
                </a:solidFill>
                <a:cs typeface="2  Baran" pitchFamily="2" charset="-78"/>
              </a:rPr>
              <a:t>داروهای محلول در چربی:</a:t>
            </a:r>
          </a:p>
          <a:p>
            <a:pPr algn="r" rtl="1" eaLnBrk="1" hangingPunct="1">
              <a:defRPr/>
            </a:pPr>
            <a:r>
              <a:rPr lang="fa-IR" b="1" dirty="0" smtClean="0">
                <a:solidFill>
                  <a:srgbClr val="FFFFFF"/>
                </a:solidFill>
                <a:cs typeface="2  Baran" pitchFamily="2" charset="-78"/>
              </a:rPr>
              <a:t>اپی نفرین ، آتروپین ، لیدوکایین ، وازوپرسین و نالوکسان</a:t>
            </a:r>
          </a:p>
          <a:p>
            <a:pPr algn="r" rtl="1" eaLnBrk="1" hangingPunct="1">
              <a:defRPr/>
            </a:pPr>
            <a:r>
              <a:rPr lang="fa-IR" b="1" dirty="0" smtClean="0">
                <a:solidFill>
                  <a:srgbClr val="FFFFFF"/>
                </a:solidFill>
                <a:cs typeface="2  Baran" pitchFamily="2" charset="-78"/>
              </a:rPr>
              <a:t>درمورد استفاده از آمیودارون  هنوز مطالعه ای صورت نگرفته است.</a:t>
            </a:r>
          </a:p>
          <a:p>
            <a:pPr algn="r" rtl="1" eaLnBrk="1" hangingPunct="1">
              <a:defRPr/>
            </a:pPr>
            <a:r>
              <a:rPr lang="fa-IR" b="1" dirty="0" smtClean="0">
                <a:solidFill>
                  <a:srgbClr val="FFFFFF"/>
                </a:solidFill>
                <a:cs typeface="2  Baran" pitchFamily="2" charset="-78"/>
              </a:rPr>
              <a:t>دوز داروها 2/5-2 برابر دوز معمول وریدی.</a:t>
            </a:r>
          </a:p>
          <a:p>
            <a:pPr algn="r" rtl="1" eaLnBrk="1" hangingPunct="1">
              <a:defRPr/>
            </a:pPr>
            <a:r>
              <a:rPr lang="fa-IR" b="1" dirty="0" smtClean="0">
                <a:solidFill>
                  <a:srgbClr val="FFFFFF"/>
                </a:solidFill>
                <a:cs typeface="2  Baran" pitchFamily="2" charset="-78"/>
              </a:rPr>
              <a:t>رقیق شده در 5 میلی لیتر نرمال سالین.</a:t>
            </a:r>
          </a:p>
          <a:p>
            <a:pPr algn="r" rtl="1" eaLnBrk="1" hangingPunct="1">
              <a:defRPr/>
            </a:pPr>
            <a:r>
              <a:rPr lang="fa-IR" b="1" dirty="0" smtClean="0">
                <a:solidFill>
                  <a:srgbClr val="FFFFFF"/>
                </a:solidFill>
                <a:cs typeface="2  Baran" pitchFamily="2" charset="-78"/>
              </a:rPr>
              <a:t>تهویه تنفسی با فشار مثبت بعد ازتجویز داخل تراشه ای داروها.</a:t>
            </a:r>
            <a:endParaRPr lang="en-US" b="1" dirty="0" smtClean="0">
              <a:solidFill>
                <a:srgbClr val="FFFFFF"/>
              </a:solidFill>
              <a:cs typeface="2  Baran" pitchFamily="2"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hirlpool">
  <a:themeElements>
    <a:clrScheme name="Whirlpool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fontScheme name="Whirlpoo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r" defTabSz="914400" rtl="1" eaLnBrk="0" fontAlgn="base" latinLnBrk="0" hangingPunct="0">
          <a:lnSpc>
            <a:spcPct val="100000"/>
          </a:lnSpc>
          <a:spcBef>
            <a:spcPct val="20000"/>
          </a:spcBef>
          <a:spcAft>
            <a:spcPct val="0"/>
          </a:spcAft>
          <a:buClr>
            <a:schemeClr val="folHlink"/>
          </a:buClr>
          <a:buSzPct val="75000"/>
          <a:buFont typeface="Monotype Sorts" pitchFamily="2" charset="2"/>
          <a:buChar char="n"/>
          <a:tabLst/>
          <a:defRPr kumimoji="1" lang="en-US" sz="3200" b="0" i="0" u="none" strike="noStrike" cap="none" normalizeH="0" baseline="0" smtClean="0">
            <a:ln>
              <a:noFill/>
            </a:ln>
            <a:solidFill>
              <a:srgbClr val="FFFF00"/>
            </a:solidFill>
            <a:effectLst>
              <a:outerShdw blurRad="38100" dist="38100" dir="2700000" algn="tl">
                <a:srgbClr val="000000">
                  <a:alpha val="43137"/>
                </a:srgbClr>
              </a:outerShdw>
            </a:effectLst>
            <a:latin typeface="Tahoma"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r" defTabSz="914400" rtl="1" eaLnBrk="0" fontAlgn="base" latinLnBrk="0" hangingPunct="0">
          <a:lnSpc>
            <a:spcPct val="100000"/>
          </a:lnSpc>
          <a:spcBef>
            <a:spcPct val="20000"/>
          </a:spcBef>
          <a:spcAft>
            <a:spcPct val="0"/>
          </a:spcAft>
          <a:buClr>
            <a:schemeClr val="folHlink"/>
          </a:buClr>
          <a:buSzPct val="75000"/>
          <a:buFont typeface="Monotype Sorts" pitchFamily="2" charset="2"/>
          <a:buChar char="n"/>
          <a:tabLst/>
          <a:defRPr kumimoji="1" lang="en-US" sz="3200" b="0" i="0" u="none" strike="noStrike" cap="none" normalizeH="0" baseline="0" smtClean="0">
            <a:ln>
              <a:noFill/>
            </a:ln>
            <a:solidFill>
              <a:srgbClr val="FFFF00"/>
            </a:solidFill>
            <a:effectLst>
              <a:outerShdw blurRad="38100" dist="38100" dir="2700000" algn="tl">
                <a:srgbClr val="000000">
                  <a:alpha val="43137"/>
                </a:srgbClr>
              </a:outerShdw>
            </a:effectLst>
            <a:latin typeface="Tahoma" pitchFamily="34" charset="0"/>
            <a:cs typeface="Arial" pitchFamily="34" charset="0"/>
          </a:defRPr>
        </a:defPPr>
      </a:lstStyle>
    </a:lnDef>
  </a:objectDefaults>
  <a:extraClrSchemeLst>
    <a:extraClrScheme>
      <a:clrScheme name="Whirlpool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2">
        <a:dk1>
          <a:srgbClr val="000066"/>
        </a:dk1>
        <a:lt1>
          <a:srgbClr val="CCECFF"/>
        </a:lt1>
        <a:dk2>
          <a:srgbClr val="6699FF"/>
        </a:dk2>
        <a:lt2>
          <a:srgbClr val="CCFFFF"/>
        </a:lt2>
        <a:accent1>
          <a:srgbClr val="CC99FF"/>
        </a:accent1>
        <a:accent2>
          <a:srgbClr val="9999FF"/>
        </a:accent2>
        <a:accent3>
          <a:srgbClr val="B8CAFF"/>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Designs\Whirlpool.pot</Template>
  <TotalTime>1138</TotalTime>
  <Words>1376</Words>
  <Application>Microsoft PowerPoint</Application>
  <PresentationFormat>On-screen Show (4:3)</PresentationFormat>
  <Paragraphs>180</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Whirlpool</vt:lpstr>
      <vt:lpstr>بسم الله الرحمن الرحيم</vt:lpstr>
      <vt:lpstr> داروهاي مورد استفاده درCPR  </vt:lpstr>
      <vt:lpstr>اصول شش گانه تجويز دارو</vt:lpstr>
      <vt:lpstr>راههای تجویز دارو </vt:lpstr>
      <vt:lpstr>راه وریدی</vt:lpstr>
      <vt:lpstr>)IO( راه داخل استخوانی</vt:lpstr>
      <vt:lpstr>تزریق داخل استخوانی</vt:lpstr>
      <vt:lpstr>Slide 8</vt:lpstr>
      <vt:lpstr> راه داخل تراشه  Endo-tracheal</vt:lpstr>
      <vt:lpstr>اپی نفرین</vt:lpstr>
      <vt:lpstr>مکانیسم اثر دارو:</vt:lpstr>
      <vt:lpstr>انديكاسيون ها:</vt:lpstr>
      <vt:lpstr>دوزاژ دارو:</vt:lpstr>
      <vt:lpstr>نکات حین تزریق</vt:lpstr>
      <vt:lpstr>عوارض:</vt:lpstr>
      <vt:lpstr>سولفات آتروپين:</vt:lpstr>
      <vt:lpstr>دوزاژ دارو:</vt:lpstr>
      <vt:lpstr>عوارض:</vt:lpstr>
      <vt:lpstr>نکات لازم</vt:lpstr>
      <vt:lpstr>ليدوكائين</vt:lpstr>
      <vt:lpstr>دوزاژ دارو</vt:lpstr>
      <vt:lpstr>مراقبت های تزریق دارو</vt:lpstr>
      <vt:lpstr>عوارض:</vt:lpstr>
      <vt:lpstr>مسمومیت و درمان</vt:lpstr>
      <vt:lpstr>آميودارون</vt:lpstr>
      <vt:lpstr>دوزاژ دارو</vt:lpstr>
      <vt:lpstr>بيكربنات سديم</vt:lpstr>
      <vt:lpstr>I.V Injection  7.5%  1cc=0.9mEq     8 .4%  1cc= 1mEq   به دنبال ایست قلبی  و متا بولیسم بی هوازی ناشی از هیپوکسی ،اسیدوز  متا بولیک ایجاد می شود   استفاده روتین ازبیکربنات توصیه نمی شود زیرا به دلیل عدم کفایت تهویه باعث افزایش  دی اکسید کربن می شود که این امر تشدید اسیدوز را به دنبال دارد.  مصرف بیش ازحد بیکربنات باعث الکالوز شده که بازهم باعث عدم موفقیت احیاء می شود .  </vt:lpstr>
      <vt:lpstr>دوزاژ بیکربنات</vt:lpstr>
      <vt:lpstr>گليگوزيدهای قلبی</vt:lpstr>
      <vt:lpstr>کاربرد های بالينی</vt:lpstr>
      <vt:lpstr>سميت ديژيتاليس</vt:lpstr>
      <vt:lpstr>Slide 33</vt:lpstr>
    </vt:vector>
  </TitlesOfParts>
  <Company>darmaan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الرحيم</dc:title>
  <dc:creator>iran</dc:creator>
  <cp:lastModifiedBy>mahmodi</cp:lastModifiedBy>
  <cp:revision>198</cp:revision>
  <dcterms:created xsi:type="dcterms:W3CDTF">2005-06-26T08:38:11Z</dcterms:created>
  <dcterms:modified xsi:type="dcterms:W3CDTF">2016-11-02T12:54:16Z</dcterms:modified>
</cp:coreProperties>
</file>